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673" r:id="rId2"/>
    <p:sldId id="2145705272" r:id="rId3"/>
    <p:sldId id="2145705288" r:id="rId4"/>
    <p:sldId id="2145705289" r:id="rId5"/>
    <p:sldId id="2145705290" r:id="rId6"/>
    <p:sldId id="2145705291" r:id="rId7"/>
    <p:sldId id="2145705292" r:id="rId8"/>
    <p:sldId id="2145705293" r:id="rId9"/>
    <p:sldId id="2145705287" r:id="rId10"/>
    <p:sldId id="2145705294" r:id="rId11"/>
    <p:sldId id="2145705285" r:id="rId12"/>
    <p:sldId id="2145705295" r:id="rId13"/>
    <p:sldId id="2145705300" r:id="rId14"/>
    <p:sldId id="2145705296" r:id="rId15"/>
    <p:sldId id="2145705286" r:id="rId16"/>
    <p:sldId id="2145705297" r:id="rId17"/>
    <p:sldId id="2145705298" r:id="rId18"/>
    <p:sldId id="214570529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8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6699DC-D71F-CC40-829D-6BC6DDC5CB51}" v="39" dt="2024-07-25T16:55:47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6"/>
    <p:restoredTop sz="94752"/>
  </p:normalViewPr>
  <p:slideViewPr>
    <p:cSldViewPr snapToGrid="0" snapToObjects="1">
      <p:cViewPr varScale="1">
        <p:scale>
          <a:sx n="116" d="100"/>
          <a:sy n="116" d="100"/>
        </p:scale>
        <p:origin x="19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FY 2018 Enacted</c:v>
                </c:pt>
              </c:strCache>
            </c:strRef>
          </c:tx>
          <c:dPt>
            <c:idx val="0"/>
            <c:bubble3D val="0"/>
            <c:spPr>
              <a:solidFill>
                <a:srgbClr val="1133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6AA-4047-BFA2-946C1D41F985}"/>
              </c:ext>
            </c:extLst>
          </c:dPt>
          <c:dPt>
            <c:idx val="1"/>
            <c:bubble3D val="0"/>
            <c:spPr>
              <a:pattFill prst="pct75">
                <a:fgClr>
                  <a:srgbClr val="B2471E"/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6AA-4047-BFA2-946C1D41F985}"/>
              </c:ext>
            </c:extLst>
          </c:dPt>
          <c:dPt>
            <c:idx val="2"/>
            <c:bubble3D val="0"/>
            <c:spPr>
              <a:solidFill>
                <a:srgbClr val="B2471E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6AA-4047-BFA2-946C1D41F985}"/>
              </c:ext>
            </c:extLst>
          </c:dPt>
          <c:dPt>
            <c:idx val="3"/>
            <c:bubble3D val="0"/>
            <c:spPr>
              <a:solidFill>
                <a:srgbClr val="5D8B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6AA-4047-BFA2-946C1D41F985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STRS 60%</c:v>
                </c:pt>
                <c:pt idx="1">
                  <c:v>ITS (Hollings MEP) 12%</c:v>
                </c:pt>
                <c:pt idx="2">
                  <c:v>ITS (Manufacturing USA) 1%</c:v>
                </c:pt>
                <c:pt idx="3">
                  <c:v>CRS 27%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724.5</c:v>
                </c:pt>
                <c:pt idx="1">
                  <c:v>140</c:v>
                </c:pt>
                <c:pt idx="2">
                  <c:v>15</c:v>
                </c:pt>
                <c:pt idx="3">
                  <c:v>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6AA-4047-BFA2-946C1D41F98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5D550-4804-0648-9841-5DE6A0CD0169}" type="datetimeFigureOut">
              <a:rPr lang="en-US" smtClean="0"/>
              <a:t>7/18/24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804BF-A41C-8448-874E-9C0B6FDDAB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779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6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Such as using a compiler to generate low-level code in a way that provides these guarantees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723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Such as using a compiler to generate low-level code in a way that provides these guarantees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518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21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408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56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3.jp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2.png"/><Relationship Id="rId7" Type="http://schemas.openxmlformats.org/officeDocument/2006/relationships/image" Target="../media/image27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2.png"/><Relationship Id="rId7" Type="http://schemas.openxmlformats.org/officeDocument/2006/relationships/image" Target="../media/image3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jpg"/><Relationship Id="rId9" Type="http://schemas.openxmlformats.org/officeDocument/2006/relationships/image" Target="../media/image34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9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10" Type="http://schemas.openxmlformats.org/officeDocument/2006/relationships/image" Target="../media/image12.png"/><Relationship Id="rId4" Type="http://schemas.openxmlformats.org/officeDocument/2006/relationships/image" Target="../media/image44.jpeg"/><Relationship Id="rId9" Type="http://schemas.openxmlformats.org/officeDocument/2006/relationships/image" Target="../media/image1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61BAFE4-3996-9B40-A849-0450F4C595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D804DA-26DC-094D-81DE-93F10F39FF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51A0C-9B64-634D-8A09-BE241A244C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3619D-369A-3C40-8401-DAA021E87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E01-FA1D-DF4D-8154-31A9A1861279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A8995-CDE0-A646-B4C0-DF68570AC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2D4CD-0567-AA4B-BE1B-B504FA73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62B-FDC5-F542-B36B-F4CCC4099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9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342434-9005-9A48-8FA3-73C5FE8D7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714CCD-6008-7C48-8213-7ACB99735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125381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804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D84F49B-5A7F-2F45-9400-29748B3468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D058A46-4497-4846-9950-4FE69B7CB51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0" y="1088249"/>
            <a:ext cx="12192000" cy="3897872"/>
          </a:xfr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Object/Photo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5B0418-EA3E-F444-BA50-493E538C47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038A29F-49C5-8E46-9DD1-3268CB9B3E6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92819" y="5213932"/>
            <a:ext cx="9824225" cy="12638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FA929C-C054-5949-B389-B2BE80C59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1027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50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9533BF-1B93-2A43-BA34-0F3A82D7F3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C17D88D-1B35-A843-BA46-506AB4A8754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19253" y="1622502"/>
            <a:ext cx="10753493" cy="1456996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AD91200-3642-8946-A772-E48D2472F9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893048A-A103-8740-9E4D-A13D62CFA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37">
            <a:extLst>
              <a:ext uri="{FF2B5EF4-FFF2-40B4-BE49-F238E27FC236}">
                <a16:creationId xmlns:a16="http://schemas.microsoft.com/office/drawing/2014/main" id="{CFA31AA8-C387-164B-869F-B0075C511E6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-12542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17" name="Picture Placeholder 37">
            <a:extLst>
              <a:ext uri="{FF2B5EF4-FFF2-40B4-BE49-F238E27FC236}">
                <a16:creationId xmlns:a16="http://schemas.microsoft.com/office/drawing/2014/main" id="{9B1F4115-3B6A-C147-B3F0-135C7ECD40C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54344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20" name="Picture Placeholder 37">
            <a:extLst>
              <a:ext uri="{FF2B5EF4-FFF2-40B4-BE49-F238E27FC236}">
                <a16:creationId xmlns:a16="http://schemas.microsoft.com/office/drawing/2014/main" id="{5E9C8FEA-E368-2E47-8707-A1899F1C96B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09655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2622539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 userDrawn="1">
          <p15:clr>
            <a:srgbClr val="FBAE40"/>
          </p15:clr>
        </p15:guide>
        <p15:guide id="3" pos="432" userDrawn="1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5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CA35D9A-EEF1-DD46-987E-6CF872511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7FACD73-4E5D-A345-B9F2-A050263D9E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18609" y="1757943"/>
            <a:ext cx="5183188" cy="3684588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02060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32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528B23-895C-5C4C-B680-35A98899E6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3FAAB9C-4676-8C48-8CEF-A4CF6BE5B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37">
            <a:extLst>
              <a:ext uri="{FF2B5EF4-FFF2-40B4-BE49-F238E27FC236}">
                <a16:creationId xmlns:a16="http://schemas.microsoft.com/office/drawing/2014/main" id="{F18C6717-9848-804B-B1E2-2105CEE0B19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093699"/>
            <a:ext cx="6337300" cy="575914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358590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D63FB6F-295B-4145-AC04-27AECBF663FE}"/>
              </a:ext>
            </a:extLst>
          </p:cNvPr>
          <p:cNvSpPr/>
          <p:nvPr userDrawn="1"/>
        </p:nvSpPr>
        <p:spPr>
          <a:xfrm>
            <a:off x="10173653" y="3561055"/>
            <a:ext cx="1399032" cy="2013995"/>
          </a:xfrm>
          <a:prstGeom prst="rect">
            <a:avLst/>
          </a:prstGeom>
          <a:solidFill>
            <a:srgbClr val="B9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30F6BE-9234-024F-833A-824C3D3A925D}"/>
              </a:ext>
            </a:extLst>
          </p:cNvPr>
          <p:cNvSpPr/>
          <p:nvPr userDrawn="1"/>
        </p:nvSpPr>
        <p:spPr>
          <a:xfrm>
            <a:off x="8586154" y="3561055"/>
            <a:ext cx="1399032" cy="2013995"/>
          </a:xfrm>
          <a:prstGeom prst="rect">
            <a:avLst/>
          </a:prstGeom>
          <a:solidFill>
            <a:srgbClr val="B949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41BF4F-6491-E24D-82FA-6C4C49768707}"/>
              </a:ext>
            </a:extLst>
          </p:cNvPr>
          <p:cNvSpPr/>
          <p:nvPr userDrawn="1"/>
        </p:nvSpPr>
        <p:spPr>
          <a:xfrm>
            <a:off x="6976872" y="3561054"/>
            <a:ext cx="1407759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0C1E6D-6FDE-8C4C-84A7-19639DF2BE58}"/>
              </a:ext>
            </a:extLst>
          </p:cNvPr>
          <p:cNvSpPr/>
          <p:nvPr userDrawn="1"/>
        </p:nvSpPr>
        <p:spPr>
          <a:xfrm>
            <a:off x="5416537" y="3561055"/>
            <a:ext cx="140359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81D280-A245-594C-9C82-B79E20F196D0}"/>
              </a:ext>
            </a:extLst>
          </p:cNvPr>
          <p:cNvSpPr/>
          <p:nvPr userDrawn="1"/>
        </p:nvSpPr>
        <p:spPr>
          <a:xfrm>
            <a:off x="3836549" y="3561054"/>
            <a:ext cx="139903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6EA32C-2240-6F4B-914F-98F7B8238AF2}"/>
              </a:ext>
            </a:extLst>
          </p:cNvPr>
          <p:cNvSpPr/>
          <p:nvPr userDrawn="1"/>
        </p:nvSpPr>
        <p:spPr>
          <a:xfrm>
            <a:off x="651527" y="3561054"/>
            <a:ext cx="139903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9A93E19-50A5-9548-8F8C-391BBBDBDB90}"/>
              </a:ext>
            </a:extLst>
          </p:cNvPr>
          <p:cNvSpPr/>
          <p:nvPr userDrawn="1"/>
        </p:nvSpPr>
        <p:spPr>
          <a:xfrm>
            <a:off x="2254237" y="3561055"/>
            <a:ext cx="140359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ED8E57-8E6A-9147-8403-FC7756A82595}"/>
              </a:ext>
            </a:extLst>
          </p:cNvPr>
          <p:cNvSpPr/>
          <p:nvPr userDrawn="1"/>
        </p:nvSpPr>
        <p:spPr>
          <a:xfrm>
            <a:off x="651527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DDE5E9-7903-9D43-B5F6-3F8CE301C9A3}"/>
              </a:ext>
            </a:extLst>
          </p:cNvPr>
          <p:cNvSpPr/>
          <p:nvPr userDrawn="1"/>
        </p:nvSpPr>
        <p:spPr>
          <a:xfrm>
            <a:off x="22490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C5D5EB1-B45D-4743-A377-C9944576F172}"/>
              </a:ext>
            </a:extLst>
          </p:cNvPr>
          <p:cNvSpPr/>
          <p:nvPr userDrawn="1"/>
        </p:nvSpPr>
        <p:spPr>
          <a:xfrm>
            <a:off x="3836161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1F42BFC-2C0F-7B4C-A926-E9D82CEC7CDF}"/>
              </a:ext>
            </a:extLst>
          </p:cNvPr>
          <p:cNvSpPr/>
          <p:nvPr userDrawn="1"/>
        </p:nvSpPr>
        <p:spPr>
          <a:xfrm>
            <a:off x="5403963" y="2162022"/>
            <a:ext cx="1413590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A1E8556-4AB5-444E-83C6-EBC637F23838}"/>
              </a:ext>
            </a:extLst>
          </p:cNvPr>
          <p:cNvSpPr/>
          <p:nvPr userDrawn="1"/>
        </p:nvSpPr>
        <p:spPr>
          <a:xfrm>
            <a:off x="69855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7EFCBEB-6BFB-264C-849B-1BCB554A8812}"/>
              </a:ext>
            </a:extLst>
          </p:cNvPr>
          <p:cNvSpPr/>
          <p:nvPr userDrawn="1"/>
        </p:nvSpPr>
        <p:spPr>
          <a:xfrm>
            <a:off x="8586837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29489B2-A7AF-1A48-A34B-C686CA59A72C}"/>
              </a:ext>
            </a:extLst>
          </p:cNvPr>
          <p:cNvSpPr/>
          <p:nvPr userDrawn="1"/>
        </p:nvSpPr>
        <p:spPr>
          <a:xfrm>
            <a:off x="101738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5">
            <a:extLst>
              <a:ext uri="{FF2B5EF4-FFF2-40B4-BE49-F238E27FC236}">
                <a16:creationId xmlns:a16="http://schemas.microsoft.com/office/drawing/2014/main" id="{6D13160A-7C33-214C-A659-A9486E4B61C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53175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0619B90C-3B9F-5942-9F93-1B3C12E5D3F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261257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BEF394CA-5C7F-7747-88FB-CC36738A159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848319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3" name="Content Placeholder 5">
            <a:extLst>
              <a:ext uri="{FF2B5EF4-FFF2-40B4-BE49-F238E27FC236}">
                <a16:creationId xmlns:a16="http://schemas.microsoft.com/office/drawing/2014/main" id="{26CAF10A-5FF5-A14E-ACBB-55A8215DC58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414361" y="2162022"/>
            <a:ext cx="1393718" cy="139903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Icon/photo</a:t>
            </a:r>
          </a:p>
        </p:txBody>
      </p:sp>
      <p:sp>
        <p:nvSpPr>
          <p:cNvPr id="34" name="Content Placeholder 5">
            <a:extLst>
              <a:ext uri="{FF2B5EF4-FFF2-40B4-BE49-F238E27FC236}">
                <a16:creationId xmlns:a16="http://schemas.microsoft.com/office/drawing/2014/main" id="{ED6402DC-B696-2240-8DA9-ADE6C47F16D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90912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5" name="Content Placeholder 5">
            <a:extLst>
              <a:ext uri="{FF2B5EF4-FFF2-40B4-BE49-F238E27FC236}">
                <a16:creationId xmlns:a16="http://schemas.microsoft.com/office/drawing/2014/main" id="{0FDABA7F-8C47-4247-9381-D417117873D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598995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2783E5F4-3A3F-B941-889C-722AE8E5407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175546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7B02A2-B4A7-7246-A7D2-D24AEC2B26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5053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5F09B16C-9619-E64D-89F0-2025BEB7F2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5705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D2F39FD2-65E4-A24B-8EEB-6F38BDAF8B0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019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24058022-10D8-9D4C-8782-AD04941366A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2577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EBD41ED7-6893-A44E-8684-F19253C5E9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3644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A6ABB7D3-8923-3541-8C81-B2A625F3956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7955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2B815BA-D993-E647-A23D-45104F35036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378400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7456F10-94CB-9840-86F1-1CBEA9052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277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0A3B4F-B787-E348-81E5-AACFA52907BF}"/>
              </a:ext>
            </a:extLst>
          </p:cNvPr>
          <p:cNvSpPr/>
          <p:nvPr userDrawn="1"/>
        </p:nvSpPr>
        <p:spPr>
          <a:xfrm>
            <a:off x="2424544" y="3931919"/>
            <a:ext cx="9767455" cy="2926081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46EE32B-AE50-8946-9122-6D66A5E8A40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251" y="3987290"/>
            <a:ext cx="2420293" cy="28707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Photo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FE6C72-DEEC-FC45-8EAB-DDC32F5FA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D45BA4-7F84-2B43-9F1E-687730EE4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4669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A68EDA-B380-A44A-B798-696050BAAA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10840" y="1561453"/>
            <a:ext cx="8793480" cy="19592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B502A4-0F10-C046-A09B-5907847AD2D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910840" y="4377805"/>
            <a:ext cx="8793480" cy="19592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FB21A36-8344-2E4A-BB13-8B1D1EA74D5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251" y="1097786"/>
            <a:ext cx="2420293" cy="28707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Photo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770B63-95F5-6D47-AF76-01BD68431C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77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AFE6C72-DEEC-FC45-8EAB-DDC32F5FA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D45BA4-7F84-2B43-9F1E-687730EE4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4669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770B63-95F5-6D47-AF76-01BD68431C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104CF099-8249-D241-A59F-D5406D5EC2B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1311845"/>
            <a:ext cx="6884476" cy="5546154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B7A87BBD-D833-9640-B345-369071EC245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884476" y="1311845"/>
            <a:ext cx="5307523" cy="3627530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64BF3-1BC5-854B-A716-FEAD932949A3}"/>
              </a:ext>
            </a:extLst>
          </p:cNvPr>
          <p:cNvSpPr/>
          <p:nvPr userDrawn="1"/>
        </p:nvSpPr>
        <p:spPr>
          <a:xfrm>
            <a:off x="6875332" y="4948518"/>
            <a:ext cx="5316667" cy="1909482"/>
          </a:xfrm>
          <a:prstGeom prst="rect">
            <a:avLst/>
          </a:prstGeom>
          <a:solidFill>
            <a:srgbClr val="5D8B7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6B191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C7C07767-73F1-E248-8946-69FB2221E4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42175" y="5267325"/>
            <a:ext cx="4645025" cy="12980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989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B2D7EB-E182-4543-8CCE-37CF8E507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89C67D-F551-D24A-8D9C-6ABA80EC5EF8}"/>
              </a:ext>
            </a:extLst>
          </p:cNvPr>
          <p:cNvSpPr/>
          <p:nvPr userDrawn="1"/>
        </p:nvSpPr>
        <p:spPr>
          <a:xfrm>
            <a:off x="1062317" y="4357661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2CD0D8-53A1-E24B-99EE-5AA04A5C89CE}"/>
              </a:ext>
            </a:extLst>
          </p:cNvPr>
          <p:cNvSpPr/>
          <p:nvPr userDrawn="1"/>
        </p:nvSpPr>
        <p:spPr>
          <a:xfrm>
            <a:off x="4587688" y="4357661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35E3B7-9503-9641-A7A8-60F96166A487}"/>
              </a:ext>
            </a:extLst>
          </p:cNvPr>
          <p:cNvSpPr/>
          <p:nvPr userDrawn="1"/>
        </p:nvSpPr>
        <p:spPr>
          <a:xfrm>
            <a:off x="8113059" y="4357661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6EFEDA-983B-6547-95FE-6F3E5EBBC482}"/>
              </a:ext>
            </a:extLst>
          </p:cNvPr>
          <p:cNvSpPr/>
          <p:nvPr userDrawn="1"/>
        </p:nvSpPr>
        <p:spPr>
          <a:xfrm>
            <a:off x="4578723" y="2297447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6368F0-D6DE-7A4E-9005-EFE41B503ABE}"/>
              </a:ext>
            </a:extLst>
          </p:cNvPr>
          <p:cNvSpPr/>
          <p:nvPr userDrawn="1"/>
        </p:nvSpPr>
        <p:spPr>
          <a:xfrm>
            <a:off x="8104094" y="2297447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91AB95-9234-5048-BF22-6A90E0A46C17}"/>
              </a:ext>
            </a:extLst>
          </p:cNvPr>
          <p:cNvSpPr/>
          <p:nvPr userDrawn="1"/>
        </p:nvSpPr>
        <p:spPr>
          <a:xfrm>
            <a:off x="1053352" y="2297447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3FCD2-F7B3-0046-9438-D570A76E26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9971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ED8E38-902A-914B-B497-3A0CE55E3E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45342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FA7EFB9-A3D8-8D47-916A-DAC4CC3760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56186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7F7537F-C63B-EA49-9EDE-5FA37DD19F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19971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80406A7-272D-504B-A7C8-AA61CE6719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5342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04869C6-9304-A448-A48C-0A9D2D89A6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56186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99104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B2D7EB-E182-4543-8CCE-37CF8E507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F0C5EBA-FDE5-C744-8C25-171C6E49ED05}"/>
              </a:ext>
            </a:extLst>
          </p:cNvPr>
          <p:cNvSpPr/>
          <p:nvPr userDrawn="1"/>
        </p:nvSpPr>
        <p:spPr>
          <a:xfrm>
            <a:off x="270017" y="1367572"/>
            <a:ext cx="2713172" cy="2589112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53F55F8-F17A-FC46-941E-74A68AF677D2}"/>
              </a:ext>
            </a:extLst>
          </p:cNvPr>
          <p:cNvSpPr/>
          <p:nvPr userDrawn="1"/>
        </p:nvSpPr>
        <p:spPr>
          <a:xfrm>
            <a:off x="3076999" y="1367573"/>
            <a:ext cx="2713172" cy="25891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D92DE6-5EC6-4D49-A3C5-29C00605CB95}"/>
              </a:ext>
            </a:extLst>
          </p:cNvPr>
          <p:cNvSpPr/>
          <p:nvPr userDrawn="1"/>
        </p:nvSpPr>
        <p:spPr>
          <a:xfrm>
            <a:off x="256570" y="4039015"/>
            <a:ext cx="2713172" cy="25891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E47E62-84AE-884D-8677-1D5875DE6DED}"/>
              </a:ext>
            </a:extLst>
          </p:cNvPr>
          <p:cNvSpPr/>
          <p:nvPr userDrawn="1"/>
        </p:nvSpPr>
        <p:spPr>
          <a:xfrm>
            <a:off x="3076999" y="4039015"/>
            <a:ext cx="2713172" cy="2589112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04DCE74C-5520-A544-A078-9D485FE536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32488" y="1367571"/>
            <a:ext cx="6025050" cy="5260241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7A4AE0-38AE-5842-A062-C165BD8654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800" y="1973532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CF57B2-1F6F-564B-AE90-0606F45C49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547" y="1973532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FA9EEA3-2CAF-7046-AF37-6009977247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5800" y="4582918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16834188-F4F4-DA4C-8407-BA4BAA7EE0B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95547" y="4582918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17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957D3-3144-8D48-A92E-C76664629CF9}"/>
              </a:ext>
            </a:extLst>
          </p:cNvPr>
          <p:cNvSpPr/>
          <p:nvPr userDrawn="1"/>
        </p:nvSpPr>
        <p:spPr>
          <a:xfrm>
            <a:off x="369841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741C95C-42C9-F842-87D4-4B2BC8DA03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32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C533C124-7598-6F4B-BCB0-626B6DB9EA8D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F1F6868-B405-CA44-B412-5D6C4F518A0C}" type="datetimeFigureOut">
              <a:rPr lang="en-US" smtClean="0"/>
              <a:pPr/>
              <a:t>7/18/24</a:t>
            </a:fld>
            <a:endParaRPr lang="en-US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F0E789C-4D79-6649-8389-129C018B25FD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C45A3A-841E-C04D-A6C3-2A644B41F8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540500-007F-2C4C-9583-7C56C95CB2D0}"/>
              </a:ext>
            </a:extLst>
          </p:cNvPr>
          <p:cNvSpPr/>
          <p:nvPr userDrawn="1"/>
        </p:nvSpPr>
        <p:spPr>
          <a:xfrm>
            <a:off x="369841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139387-C38C-4A48-919B-2E0B84969B6A}"/>
              </a:ext>
            </a:extLst>
          </p:cNvPr>
          <p:cNvSpPr/>
          <p:nvPr userDrawn="1"/>
        </p:nvSpPr>
        <p:spPr>
          <a:xfrm>
            <a:off x="4284504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B6231-8F23-CC44-B283-DD8E45233D78}"/>
              </a:ext>
            </a:extLst>
          </p:cNvPr>
          <p:cNvSpPr/>
          <p:nvPr userDrawn="1"/>
        </p:nvSpPr>
        <p:spPr>
          <a:xfrm>
            <a:off x="4284504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34F073-3FAB-F44A-A9FC-2DD482EB2FB2}"/>
              </a:ext>
            </a:extLst>
          </p:cNvPr>
          <p:cNvSpPr/>
          <p:nvPr userDrawn="1"/>
        </p:nvSpPr>
        <p:spPr>
          <a:xfrm>
            <a:off x="369841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F16E65-9843-6A40-99CA-BFFEB583C63D}"/>
              </a:ext>
            </a:extLst>
          </p:cNvPr>
          <p:cNvSpPr/>
          <p:nvPr userDrawn="1"/>
        </p:nvSpPr>
        <p:spPr>
          <a:xfrm>
            <a:off x="4284504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BBC26D5-E557-9941-B421-8058460DC3F1}"/>
              </a:ext>
            </a:extLst>
          </p:cNvPr>
          <p:cNvSpPr/>
          <p:nvPr userDrawn="1"/>
        </p:nvSpPr>
        <p:spPr>
          <a:xfrm>
            <a:off x="8199167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1AD63F-90C7-3C4E-ABB3-8B524AF71F83}"/>
              </a:ext>
            </a:extLst>
          </p:cNvPr>
          <p:cNvSpPr/>
          <p:nvPr userDrawn="1"/>
        </p:nvSpPr>
        <p:spPr>
          <a:xfrm>
            <a:off x="8199167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6AE21E-790E-6F43-9472-E4246AFE3896}"/>
              </a:ext>
            </a:extLst>
          </p:cNvPr>
          <p:cNvSpPr/>
          <p:nvPr userDrawn="1"/>
        </p:nvSpPr>
        <p:spPr>
          <a:xfrm>
            <a:off x="8199167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8F0FB9-C724-214B-8044-872D96427B79}"/>
              </a:ext>
            </a:extLst>
          </p:cNvPr>
          <p:cNvCxnSpPr>
            <a:cxnSpLocks/>
          </p:cNvCxnSpPr>
          <p:nvPr userDrawn="1"/>
        </p:nvCxnSpPr>
        <p:spPr>
          <a:xfrm>
            <a:off x="976628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CA40C7-300F-D740-8383-0D75BFFF1FE6}"/>
              </a:ext>
            </a:extLst>
          </p:cNvPr>
          <p:cNvCxnSpPr>
            <a:cxnSpLocks/>
          </p:cNvCxnSpPr>
          <p:nvPr userDrawn="1"/>
        </p:nvCxnSpPr>
        <p:spPr>
          <a:xfrm>
            <a:off x="4912523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6366614-A93D-9D46-B70C-956EE518DC3B}"/>
              </a:ext>
            </a:extLst>
          </p:cNvPr>
          <p:cNvCxnSpPr>
            <a:cxnSpLocks/>
          </p:cNvCxnSpPr>
          <p:nvPr userDrawn="1"/>
        </p:nvCxnSpPr>
        <p:spPr>
          <a:xfrm>
            <a:off x="8808662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E7720B87-E4A5-A640-A4FE-D34285F41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7863C5-E08E-1149-9A18-BABAC8F044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54AA58-73EE-4948-AD09-E75021E43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8757D5C-F741-9D4C-A776-60B56D9676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746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93CEE1F8-3251-0440-8096-36359A5D876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6156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46" name="Text Placeholder 32">
            <a:extLst>
              <a:ext uri="{FF2B5EF4-FFF2-40B4-BE49-F238E27FC236}">
                <a16:creationId xmlns:a16="http://schemas.microsoft.com/office/drawing/2014/main" id="{A76E73E8-64F1-594C-B190-E221870265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1746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0B387609-B795-D844-B647-0F5BA79E9C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0761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DD5E362E-24E5-7D40-96A7-FA2DEC3198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6975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Picture Placeholder 37">
            <a:extLst>
              <a:ext uri="{FF2B5EF4-FFF2-40B4-BE49-F238E27FC236}">
                <a16:creationId xmlns:a16="http://schemas.microsoft.com/office/drawing/2014/main" id="{661F928C-9292-554A-911D-2CF5F07ED9F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931385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FBDB12C9-B50E-1848-A59A-138150A1E8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6975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3141CCAE-F80A-FD41-9DB6-A01254D132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23688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56" name="Text Placeholder 32">
            <a:extLst>
              <a:ext uri="{FF2B5EF4-FFF2-40B4-BE49-F238E27FC236}">
                <a16:creationId xmlns:a16="http://schemas.microsoft.com/office/drawing/2014/main" id="{6DE6C436-9B4A-504A-BF61-BB90F44028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79902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7" name="Picture Placeholder 37">
            <a:extLst>
              <a:ext uri="{FF2B5EF4-FFF2-40B4-BE49-F238E27FC236}">
                <a16:creationId xmlns:a16="http://schemas.microsoft.com/office/drawing/2014/main" id="{DE52AE46-0B43-6F44-A580-F5BA1C3002F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834312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8" name="Text Placeholder 32">
            <a:extLst>
              <a:ext uri="{FF2B5EF4-FFF2-40B4-BE49-F238E27FC236}">
                <a16:creationId xmlns:a16="http://schemas.microsoft.com/office/drawing/2014/main" id="{B149A87B-DFEA-8B43-9E0B-AF43980930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79902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60798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087707-6360-8941-90A4-F513F10249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032" y="0"/>
            <a:ext cx="12228755" cy="5753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906198-1EEA-C342-A1A2-40617829A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39" y="125292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F299C8-3CCB-9F48-A452-224FD24BD1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93A121-89FF-D74D-B673-3DF25B57E1AE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57EA63F-E258-8B4D-B70A-6AFAEA50ED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06A99C9-9F07-F745-B575-0DBCE5993A5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433822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6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957D3-3144-8D48-A92E-C76664629CF9}"/>
              </a:ext>
            </a:extLst>
          </p:cNvPr>
          <p:cNvSpPr/>
          <p:nvPr userDrawn="1"/>
        </p:nvSpPr>
        <p:spPr>
          <a:xfrm>
            <a:off x="369841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741C95C-42C9-F842-87D4-4B2BC8DA03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32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B6231-8F23-CC44-B283-DD8E45233D78}"/>
              </a:ext>
            </a:extLst>
          </p:cNvPr>
          <p:cNvSpPr/>
          <p:nvPr userDrawn="1"/>
        </p:nvSpPr>
        <p:spPr>
          <a:xfrm>
            <a:off x="4284504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1AD63F-90C7-3C4E-ABB3-8B524AF71F83}"/>
              </a:ext>
            </a:extLst>
          </p:cNvPr>
          <p:cNvSpPr/>
          <p:nvPr userDrawn="1"/>
        </p:nvSpPr>
        <p:spPr>
          <a:xfrm>
            <a:off x="8199167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8F0FB9-C724-214B-8044-872D96427B79}"/>
              </a:ext>
            </a:extLst>
          </p:cNvPr>
          <p:cNvCxnSpPr>
            <a:cxnSpLocks/>
          </p:cNvCxnSpPr>
          <p:nvPr userDrawn="1"/>
        </p:nvCxnSpPr>
        <p:spPr>
          <a:xfrm>
            <a:off x="976628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CA40C7-300F-D740-8383-0D75BFFF1FE6}"/>
              </a:ext>
            </a:extLst>
          </p:cNvPr>
          <p:cNvCxnSpPr>
            <a:cxnSpLocks/>
          </p:cNvCxnSpPr>
          <p:nvPr userDrawn="1"/>
        </p:nvCxnSpPr>
        <p:spPr>
          <a:xfrm>
            <a:off x="4912523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6366614-A93D-9D46-B70C-956EE518DC3B}"/>
              </a:ext>
            </a:extLst>
          </p:cNvPr>
          <p:cNvCxnSpPr>
            <a:cxnSpLocks/>
          </p:cNvCxnSpPr>
          <p:nvPr userDrawn="1"/>
        </p:nvCxnSpPr>
        <p:spPr>
          <a:xfrm>
            <a:off x="8808662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E7720B87-E4A5-A640-A4FE-D34285F41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7863C5-E08E-1149-9A18-BABAC8F044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54AA58-73EE-4948-AD09-E75021E43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8757D5C-F741-9D4C-A776-60B56D9676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746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0B387609-B795-D844-B647-0F5BA79E9C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0761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DD5E362E-24E5-7D40-96A7-FA2DEC3198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6975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Picture Placeholder 37">
            <a:extLst>
              <a:ext uri="{FF2B5EF4-FFF2-40B4-BE49-F238E27FC236}">
                <a16:creationId xmlns:a16="http://schemas.microsoft.com/office/drawing/2014/main" id="{661F928C-9292-554A-911D-2CF5F07ED9F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84504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3141CCAE-F80A-FD41-9DB6-A01254D132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23688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56" name="Text Placeholder 32">
            <a:extLst>
              <a:ext uri="{FF2B5EF4-FFF2-40B4-BE49-F238E27FC236}">
                <a16:creationId xmlns:a16="http://schemas.microsoft.com/office/drawing/2014/main" id="{6DE6C436-9B4A-504A-BF61-BB90F44028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79902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1" name="Picture Placeholder 37">
            <a:extLst>
              <a:ext uri="{FF2B5EF4-FFF2-40B4-BE49-F238E27FC236}">
                <a16:creationId xmlns:a16="http://schemas.microsoft.com/office/drawing/2014/main" id="{97844E18-3BE6-C74E-BB09-B81CC159F77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196747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32" name="Picture Placeholder 37">
            <a:extLst>
              <a:ext uri="{FF2B5EF4-FFF2-40B4-BE49-F238E27FC236}">
                <a16:creationId xmlns:a16="http://schemas.microsoft.com/office/drawing/2014/main" id="{EEDCD707-9F20-FF45-B883-BF8A321D679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60686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3287266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DE6EEC3-429B-8A44-983D-A0B899649699}"/>
              </a:ext>
            </a:extLst>
          </p:cNvPr>
          <p:cNvSpPr/>
          <p:nvPr userDrawn="1"/>
        </p:nvSpPr>
        <p:spPr>
          <a:xfrm>
            <a:off x="824753" y="4006449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790314-C2CB-2543-8A25-EF005E1193E7}"/>
              </a:ext>
            </a:extLst>
          </p:cNvPr>
          <p:cNvSpPr/>
          <p:nvPr userDrawn="1"/>
        </p:nvSpPr>
        <p:spPr>
          <a:xfrm>
            <a:off x="824753" y="1537991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F2A552-9800-2843-9545-B643B2DB4F85}"/>
              </a:ext>
            </a:extLst>
          </p:cNvPr>
          <p:cNvSpPr/>
          <p:nvPr userDrawn="1"/>
        </p:nvSpPr>
        <p:spPr>
          <a:xfrm>
            <a:off x="6470159" y="4006449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D2024D-0140-DA45-97C2-9DDF9E1590DD}"/>
              </a:ext>
            </a:extLst>
          </p:cNvPr>
          <p:cNvSpPr/>
          <p:nvPr userDrawn="1"/>
        </p:nvSpPr>
        <p:spPr>
          <a:xfrm>
            <a:off x="6470159" y="1537991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22E909-D766-154D-BEF2-807FD212D4CF}"/>
              </a:ext>
            </a:extLst>
          </p:cNvPr>
          <p:cNvSpPr/>
          <p:nvPr userDrawn="1"/>
        </p:nvSpPr>
        <p:spPr>
          <a:xfrm>
            <a:off x="824754" y="4006449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5D3F60-129E-9142-8BD9-F4C41E6DFAAD}"/>
              </a:ext>
            </a:extLst>
          </p:cNvPr>
          <p:cNvSpPr/>
          <p:nvPr userDrawn="1"/>
        </p:nvSpPr>
        <p:spPr>
          <a:xfrm>
            <a:off x="824754" y="1537991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57F28F-25A6-D147-A0FA-7657391E0C3A}"/>
              </a:ext>
            </a:extLst>
          </p:cNvPr>
          <p:cNvSpPr/>
          <p:nvPr userDrawn="1"/>
        </p:nvSpPr>
        <p:spPr>
          <a:xfrm>
            <a:off x="6470160" y="4006449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DB7B92-72E2-B44D-9709-6CD2329A9F44}"/>
              </a:ext>
            </a:extLst>
          </p:cNvPr>
          <p:cNvSpPr/>
          <p:nvPr userDrawn="1"/>
        </p:nvSpPr>
        <p:spPr>
          <a:xfrm>
            <a:off x="6470160" y="1537991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C150E7-6EE6-0A44-B69D-512C0471E36C}"/>
              </a:ext>
            </a:extLst>
          </p:cNvPr>
          <p:cNvSpPr txBox="1"/>
          <p:nvPr userDrawn="1"/>
        </p:nvSpPr>
        <p:spPr>
          <a:xfrm>
            <a:off x="951202" y="1578331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898912-181E-454B-9939-32C6A2A454D3}"/>
              </a:ext>
            </a:extLst>
          </p:cNvPr>
          <p:cNvSpPr txBox="1"/>
          <p:nvPr userDrawn="1"/>
        </p:nvSpPr>
        <p:spPr>
          <a:xfrm>
            <a:off x="6612414" y="1578331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2</a:t>
            </a:r>
            <a:endParaRPr lang="en-US" sz="2300" b="1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E4FA57-D13E-3747-91A6-72CF997A240F}"/>
              </a:ext>
            </a:extLst>
          </p:cNvPr>
          <p:cNvSpPr txBox="1"/>
          <p:nvPr userDrawn="1"/>
        </p:nvSpPr>
        <p:spPr>
          <a:xfrm>
            <a:off x="951202" y="4053326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3BA8B7-F13E-A84B-AF80-E02975C1DF04}"/>
              </a:ext>
            </a:extLst>
          </p:cNvPr>
          <p:cNvSpPr txBox="1"/>
          <p:nvPr userDrawn="1"/>
        </p:nvSpPr>
        <p:spPr>
          <a:xfrm>
            <a:off x="6612414" y="4053326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CCC8AC-7D89-C045-8EB3-EB1E2B4C80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6E573C-E38E-964F-A717-EFB3D4B958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1D0381-93D9-9B44-9ADE-F6B4945F5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351FF0D-5F37-1B47-9DFF-412BA1B3FD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235660"/>
            <a:ext cx="4856163" cy="1506464"/>
          </a:xfrm>
        </p:spPr>
        <p:txBody>
          <a:bodyPr vert="horz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F8B5C75C-2DB5-874D-9398-78CB58F60F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75900" y="1641491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F93B5AA-1E6A-A444-8909-390CABF76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1760" y="2235660"/>
            <a:ext cx="4856163" cy="1506464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42BC73F6-4B0F-1F48-B94F-464C263AD3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9460" y="1641491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34FB15A2-BAF7-954C-B4E3-810AA952D8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714958"/>
            <a:ext cx="4856163" cy="155108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6" name="Text Placeholder 20">
            <a:extLst>
              <a:ext uri="{FF2B5EF4-FFF2-40B4-BE49-F238E27FC236}">
                <a16:creationId xmlns:a16="http://schemas.microsoft.com/office/drawing/2014/main" id="{844C94BE-9D37-5041-8D54-2852848E13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75900" y="4120789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5ADF7230-F2ED-A343-9E70-2EA6DA1B187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61760" y="4714958"/>
            <a:ext cx="4856163" cy="155108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B7561818-C1AE-7E43-B51D-3A1DFEA05D4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99460" y="4120789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448B1F-8D14-0E4A-A4D0-3CDCE890E9F9}"/>
              </a:ext>
            </a:extLst>
          </p:cNvPr>
          <p:cNvSpPr txBox="1"/>
          <p:nvPr userDrawn="1"/>
        </p:nvSpPr>
        <p:spPr>
          <a:xfrm>
            <a:off x="334537" y="-5575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39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83EC4B84-A98F-0F44-B6DE-12EBBF62B4AB}"/>
              </a:ext>
            </a:extLst>
          </p:cNvPr>
          <p:cNvSpPr/>
          <p:nvPr userDrawn="1"/>
        </p:nvSpPr>
        <p:spPr>
          <a:xfrm>
            <a:off x="5767136" y="3560068"/>
            <a:ext cx="1020264" cy="1020264"/>
          </a:xfrm>
          <a:prstGeom prst="ellipse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20C6F94-E210-4C49-B3C7-4700816740EA}"/>
              </a:ext>
            </a:extLst>
          </p:cNvPr>
          <p:cNvSpPr/>
          <p:nvPr userDrawn="1"/>
        </p:nvSpPr>
        <p:spPr>
          <a:xfrm>
            <a:off x="5767136" y="5041877"/>
            <a:ext cx="1020264" cy="1020264"/>
          </a:xfrm>
          <a:prstGeom prst="ellipse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295090-8F67-B845-B18F-11F4AEAEB572}"/>
              </a:ext>
            </a:extLst>
          </p:cNvPr>
          <p:cNvCxnSpPr/>
          <p:nvPr userDrawn="1"/>
        </p:nvCxnSpPr>
        <p:spPr>
          <a:xfrm>
            <a:off x="5741894" y="4801334"/>
            <a:ext cx="5611906" cy="0"/>
          </a:xfrm>
          <a:prstGeom prst="line">
            <a:avLst/>
          </a:prstGeom>
          <a:ln>
            <a:solidFill>
              <a:srgbClr val="202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C8AF190-518E-CC44-8D9D-2EC7C01B24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33A9FA-E6B3-DE40-BDFB-918D40F209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B9F768-B26D-6E46-B98E-667D6AF46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6AB05E60-EBBC-2F44-BA0E-BE0C1657DF4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73796" y="1344765"/>
            <a:ext cx="4691542" cy="4914863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9811A0-BF24-EE44-818F-427AF0FFA8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32625" y="3634662"/>
            <a:ext cx="4782864" cy="101956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679B51C1-5A11-704A-9126-A7BCD43D65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32625" y="5069058"/>
            <a:ext cx="4782864" cy="101956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EFBF497-66E0-6B46-A04D-F4606FEB870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1987" y="1546225"/>
            <a:ext cx="6073501" cy="1762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</p:spTree>
    <p:extLst>
      <p:ext uri="{BB962C8B-B14F-4D97-AF65-F5344CB8AC3E}">
        <p14:creationId xmlns:p14="http://schemas.microsoft.com/office/powerpoint/2010/main" val="1677242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37">
            <a:extLst>
              <a:ext uri="{FF2B5EF4-FFF2-40B4-BE49-F238E27FC236}">
                <a16:creationId xmlns:a16="http://schemas.microsoft.com/office/drawing/2014/main" id="{4BFA3B63-745D-FD46-B23D-AE41ECEB8C6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093699"/>
            <a:ext cx="6337300" cy="575914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A44FA1-D70D-FF4B-B79E-E7CCBFAB3202}"/>
              </a:ext>
            </a:extLst>
          </p:cNvPr>
          <p:cNvSpPr/>
          <p:nvPr userDrawn="1"/>
        </p:nvSpPr>
        <p:spPr>
          <a:xfrm>
            <a:off x="6337300" y="1059718"/>
            <a:ext cx="5854700" cy="5793129"/>
          </a:xfrm>
          <a:prstGeom prst="rect">
            <a:avLst/>
          </a:prstGeom>
          <a:solidFill>
            <a:srgbClr val="15325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6DDC68-D8F5-AF4B-89AB-B29650489B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348BBA-2F0F-4242-8BB9-3C9A726164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D3463DA-2488-474E-A818-B889BD3A4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F1B680D7-67E6-E348-95D1-A86A30675A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0670" y="1672640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CCD6F6-3E81-154F-90A5-626A7FB970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90670" y="3237189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8D3109A5-92FC-5344-B194-90F8584B0E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0670" y="4791801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0ED8AF2-A6B5-BA4B-97C1-D5E22582614E}"/>
              </a:ext>
            </a:extLst>
          </p:cNvPr>
          <p:cNvSpPr/>
          <p:nvPr userDrawn="1"/>
        </p:nvSpPr>
        <p:spPr>
          <a:xfrm>
            <a:off x="5810537" y="1685983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6928F1E-3ECE-204F-8EFA-E9873587C0A6}"/>
              </a:ext>
            </a:extLst>
          </p:cNvPr>
          <p:cNvSpPr/>
          <p:nvPr userDrawn="1"/>
        </p:nvSpPr>
        <p:spPr>
          <a:xfrm>
            <a:off x="5810537" y="3258188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62F1E90-BBE6-8344-BD69-6B6EC5623D8B}"/>
              </a:ext>
            </a:extLst>
          </p:cNvPr>
          <p:cNvSpPr/>
          <p:nvPr userDrawn="1"/>
        </p:nvSpPr>
        <p:spPr>
          <a:xfrm>
            <a:off x="5810537" y="4831198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85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395D86F-0D51-C543-A9F3-1822D886FB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325D5F-6A34-A546-AFAF-5C93905736DD}"/>
              </a:ext>
            </a:extLst>
          </p:cNvPr>
          <p:cNvSpPr/>
          <p:nvPr userDrawn="1"/>
        </p:nvSpPr>
        <p:spPr>
          <a:xfrm>
            <a:off x="1062317" y="2810435"/>
            <a:ext cx="3007659" cy="1290918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B8DE59-E2FF-0B40-B602-1C3A76CC5EC1}"/>
              </a:ext>
            </a:extLst>
          </p:cNvPr>
          <p:cNvSpPr/>
          <p:nvPr userDrawn="1"/>
        </p:nvSpPr>
        <p:spPr>
          <a:xfrm>
            <a:off x="2751970" y="4583392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2C1E64-3D20-2E4C-876E-4063674422F9}"/>
              </a:ext>
            </a:extLst>
          </p:cNvPr>
          <p:cNvSpPr/>
          <p:nvPr userDrawn="1"/>
        </p:nvSpPr>
        <p:spPr>
          <a:xfrm>
            <a:off x="6277341" y="4583392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958FA1-D623-2B46-B9E3-FF112353B1ED}"/>
              </a:ext>
            </a:extLst>
          </p:cNvPr>
          <p:cNvSpPr/>
          <p:nvPr userDrawn="1"/>
        </p:nvSpPr>
        <p:spPr>
          <a:xfrm>
            <a:off x="4587688" y="2810435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B088D1-2231-C046-ABD2-14C5F2A323D9}"/>
              </a:ext>
            </a:extLst>
          </p:cNvPr>
          <p:cNvSpPr/>
          <p:nvPr userDrawn="1"/>
        </p:nvSpPr>
        <p:spPr>
          <a:xfrm>
            <a:off x="8104094" y="2810435"/>
            <a:ext cx="3007659" cy="1290918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CCA612F-57AB-F642-95E1-3CB7D7F6D7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C41CA43-4C3A-D348-BCD9-F09494DD1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517151F1-D7E5-AF48-B4CD-433E76184C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9971" y="3032825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D9CB3F9-A570-A941-93FE-A8B5DA4961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64682" y="3032825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0DD4577-90CA-0144-8FB0-CB529F9A97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19082" y="3032825"/>
            <a:ext cx="2292350" cy="846137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D0103B-A93B-E543-964C-79D5B20E15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09624" y="48164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D1BB9A9-0045-C345-A842-1E3AAFF1D3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34995" y="48164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625754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52813FCF-E2C5-7E4B-8BFA-4141D8FEB6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E87B1E8-154D-B642-B0E3-CB225694EA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0864" y="1187125"/>
            <a:ext cx="6189675" cy="553435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11A4F0-C896-2C45-AF4C-65C24DC83BD6}"/>
              </a:ext>
            </a:extLst>
          </p:cNvPr>
          <p:cNvSpPr/>
          <p:nvPr userDrawn="1"/>
        </p:nvSpPr>
        <p:spPr>
          <a:xfrm>
            <a:off x="7113494" y="1208434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D020C7-4327-164A-92D2-59639A9A6FF7}"/>
              </a:ext>
            </a:extLst>
          </p:cNvPr>
          <p:cNvSpPr/>
          <p:nvPr userDrawn="1"/>
        </p:nvSpPr>
        <p:spPr>
          <a:xfrm>
            <a:off x="7109018" y="2611441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E2CA69-0512-5143-9A99-AE6C3AEE82F6}"/>
              </a:ext>
            </a:extLst>
          </p:cNvPr>
          <p:cNvSpPr/>
          <p:nvPr userDrawn="1"/>
        </p:nvSpPr>
        <p:spPr>
          <a:xfrm>
            <a:off x="7113494" y="4021729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5BB34B-7A0F-FB4E-AD3E-E5CF32FEC69D}"/>
              </a:ext>
            </a:extLst>
          </p:cNvPr>
          <p:cNvSpPr/>
          <p:nvPr userDrawn="1"/>
        </p:nvSpPr>
        <p:spPr>
          <a:xfrm>
            <a:off x="7113494" y="5432017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45D82B-1BD0-0D49-A105-472A9A496481}"/>
              </a:ext>
            </a:extLst>
          </p:cNvPr>
          <p:cNvSpPr/>
          <p:nvPr userDrawn="1"/>
        </p:nvSpPr>
        <p:spPr>
          <a:xfrm>
            <a:off x="994856" y="1521903"/>
            <a:ext cx="1811322" cy="177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88C1E-B6B3-D94F-8A35-26CBD90F79F1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8B52403-E8F6-1348-8400-5DD896E01B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504DCD0-2911-334A-A4CA-90626FEC8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00F723-B55C-A641-86F8-DC4E5B51AC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43416" y="1462331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0102017-EDA8-DB45-ACFE-4CE03EBEFA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43416" y="2871129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0DD8EC6-C423-694C-A886-EA99136918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43416" y="4248373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F1516595-223C-0A4B-9F5B-FC0852AE3A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43416" y="5659484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42C554-F2CB-0743-A9E6-A6F1457B7F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10142" y="1462331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6178F9A6-0A00-1342-8F58-83BFC1D08E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0142" y="2873442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E98E5A91-69E0-2447-9397-8BFC914653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10142" y="5661797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4.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896F4BB3-C700-4E4F-9739-32F1CF237C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10142" y="4250686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786952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52813FCF-E2C5-7E4B-8BFA-4141D8FEB6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E87B1E8-154D-B642-B0E3-CB225694EA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0864" y="1187125"/>
            <a:ext cx="6189675" cy="553435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11A4F0-C896-2C45-AF4C-65C24DC83BD6}"/>
              </a:ext>
            </a:extLst>
          </p:cNvPr>
          <p:cNvSpPr/>
          <p:nvPr userDrawn="1"/>
        </p:nvSpPr>
        <p:spPr>
          <a:xfrm>
            <a:off x="7113494" y="1208433"/>
            <a:ext cx="4706471" cy="55052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45D82B-1BD0-0D49-A105-472A9A496481}"/>
              </a:ext>
            </a:extLst>
          </p:cNvPr>
          <p:cNvSpPr/>
          <p:nvPr userDrawn="1"/>
        </p:nvSpPr>
        <p:spPr>
          <a:xfrm>
            <a:off x="994856" y="1521903"/>
            <a:ext cx="1811322" cy="177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88C1E-B6B3-D94F-8A35-26CBD90F79F1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8B52403-E8F6-1348-8400-5DD896E01B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504DCD0-2911-334A-A4CA-90626FEC8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58C4A-902E-0740-8B67-826791ADC3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03912" y="1470556"/>
            <a:ext cx="4357864" cy="1577293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55A46A6-EBDD-1648-8270-C28827C030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03912" y="3203588"/>
            <a:ext cx="4357864" cy="1605479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BEFD1E58-A36C-7945-83BC-0C23AB550D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03912" y="4975944"/>
            <a:ext cx="4357864" cy="1605479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5658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B12862A-4A85-3245-A857-DDF868D04F06}"/>
              </a:ext>
            </a:extLst>
          </p:cNvPr>
          <p:cNvSpPr/>
          <p:nvPr userDrawn="1"/>
        </p:nvSpPr>
        <p:spPr>
          <a:xfrm>
            <a:off x="7113494" y="1208433"/>
            <a:ext cx="4706471" cy="55052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BB21C8A-102D-7E47-B058-9A5C7AB03B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B6E947-52CF-B041-925C-7EBFBF9C06E2}"/>
              </a:ext>
            </a:extLst>
          </p:cNvPr>
          <p:cNvSpPr/>
          <p:nvPr userDrawn="1"/>
        </p:nvSpPr>
        <p:spPr>
          <a:xfrm>
            <a:off x="600865" y="1187125"/>
            <a:ext cx="6189674" cy="552659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BA54BC-3581-9444-8FF4-D1073D55E969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9B894B2-364A-114E-88B5-42EBFD3FB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43637B43-F370-FC4D-AF45-F8A373B2C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D799C64F-1068-4D49-ACD9-00AC4A42A58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09786" y="1836924"/>
            <a:ext cx="4814293" cy="4220253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B028C27C-6BD0-704E-B861-2F5DC627F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03912" y="1470555"/>
            <a:ext cx="4357864" cy="5043133"/>
          </a:xfrm>
        </p:spPr>
        <p:txBody>
          <a:bodyPr anchor="t"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2800"/>
            </a:lvl1pPr>
            <a:lvl2pPr marL="914400" indent="-457200">
              <a:buFont typeface="+mj-lt"/>
              <a:buAutoNum type="arabicPeriod"/>
              <a:defRPr sz="2000"/>
            </a:lvl2pPr>
            <a:lvl3pPr marL="1257300" indent="-342900">
              <a:buFont typeface="+mj-lt"/>
              <a:buAutoNum type="arabicPeriod"/>
              <a:defRPr sz="1800"/>
            </a:lvl3pPr>
            <a:lvl4pPr marL="1714500" indent="-342900">
              <a:buFont typeface="+mj-lt"/>
              <a:buAutoNum type="arabicPeriod"/>
              <a:defRPr sz="1600"/>
            </a:lvl4pPr>
            <a:lvl5pPr marL="2171700" indent="-342900">
              <a:buFont typeface="+mj-lt"/>
              <a:buAutoNum type="arabicPeriod"/>
              <a:defRPr sz="1600"/>
            </a:lvl5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  <a:p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11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FEBEA0D-3BA1-F94A-BEC7-88F1A2C863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391AB2-8DEA-704B-9ABF-A90C77E39E9E}"/>
              </a:ext>
            </a:extLst>
          </p:cNvPr>
          <p:cNvSpPr/>
          <p:nvPr userDrawn="1"/>
        </p:nvSpPr>
        <p:spPr>
          <a:xfrm>
            <a:off x="571499" y="4089005"/>
            <a:ext cx="5373755" cy="22804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1D0780-F537-DE45-A806-734B3795D7CD}"/>
              </a:ext>
            </a:extLst>
          </p:cNvPr>
          <p:cNvSpPr/>
          <p:nvPr userDrawn="1"/>
        </p:nvSpPr>
        <p:spPr>
          <a:xfrm>
            <a:off x="571499" y="1609344"/>
            <a:ext cx="5373755" cy="228043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CEDEC8-D450-874E-AE08-B5BC3F49CEED}"/>
              </a:ext>
            </a:extLst>
          </p:cNvPr>
          <p:cNvSpPr/>
          <p:nvPr userDrawn="1"/>
        </p:nvSpPr>
        <p:spPr>
          <a:xfrm>
            <a:off x="6170545" y="4089005"/>
            <a:ext cx="5373755" cy="228043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C0E43C-F475-0F4A-A7C8-F7174C77B316}"/>
              </a:ext>
            </a:extLst>
          </p:cNvPr>
          <p:cNvSpPr/>
          <p:nvPr userDrawn="1"/>
        </p:nvSpPr>
        <p:spPr>
          <a:xfrm>
            <a:off x="6170545" y="1609344"/>
            <a:ext cx="5373755" cy="22804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6180100-237E-2147-BFE1-6DB26C1437A0}"/>
              </a:ext>
            </a:extLst>
          </p:cNvPr>
          <p:cNvCxnSpPr>
            <a:cxnSpLocks/>
          </p:cNvCxnSpPr>
          <p:nvPr userDrawn="1"/>
        </p:nvCxnSpPr>
        <p:spPr>
          <a:xfrm>
            <a:off x="1973179" y="1793718"/>
            <a:ext cx="0" cy="17903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71AB93F-ED05-8644-A8DE-881181D487CA}"/>
              </a:ext>
            </a:extLst>
          </p:cNvPr>
          <p:cNvCxnSpPr>
            <a:cxnSpLocks/>
          </p:cNvCxnSpPr>
          <p:nvPr userDrawn="1"/>
        </p:nvCxnSpPr>
        <p:spPr>
          <a:xfrm>
            <a:off x="1973179" y="4391326"/>
            <a:ext cx="0" cy="1746716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63EBBA0-E625-E247-B73B-1FEEA01672BF}"/>
              </a:ext>
            </a:extLst>
          </p:cNvPr>
          <p:cNvCxnSpPr>
            <a:cxnSpLocks/>
          </p:cNvCxnSpPr>
          <p:nvPr userDrawn="1"/>
        </p:nvCxnSpPr>
        <p:spPr>
          <a:xfrm>
            <a:off x="7555832" y="1793718"/>
            <a:ext cx="0" cy="1790310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08A41D-35F3-5242-A298-B9C4D9DA8B54}"/>
              </a:ext>
            </a:extLst>
          </p:cNvPr>
          <p:cNvCxnSpPr>
            <a:cxnSpLocks/>
          </p:cNvCxnSpPr>
          <p:nvPr userDrawn="1"/>
        </p:nvCxnSpPr>
        <p:spPr>
          <a:xfrm>
            <a:off x="7555832" y="4391326"/>
            <a:ext cx="0" cy="17467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7DE0A090-01F3-394C-AC7C-BC46914380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C8EBF2-3A5C-444B-BC9C-CCDB9EF27E83}"/>
              </a:ext>
            </a:extLst>
          </p:cNvPr>
          <p:cNvCxnSpPr>
            <a:cxnSpLocks/>
          </p:cNvCxnSpPr>
          <p:nvPr userDrawn="1"/>
        </p:nvCxnSpPr>
        <p:spPr>
          <a:xfrm>
            <a:off x="13378563" y="4347732"/>
            <a:ext cx="0" cy="1576087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090F6894-E796-2A40-8783-182AD34A4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2B29E76-328B-8742-BFE2-823DD5D39D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4088" y="2100263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6FCADA57-C0A0-5D4F-ABFE-24007F82AC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5021" y="2100263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9" name="Picture Placeholder 4">
            <a:extLst>
              <a:ext uri="{FF2B5EF4-FFF2-40B4-BE49-F238E27FC236}">
                <a16:creationId xmlns:a16="http://schemas.microsoft.com/office/drawing/2014/main" id="{94EAFF9D-7304-1642-8859-35CEFD28D4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4088" y="4617686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274E9F46-68AD-1645-9679-4646530F533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25021" y="4617686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EB58E-3AE5-6948-BD22-A35E713263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97100" y="1855788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75C436DC-5F5F-5C47-BC7E-BA9B97FE5F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82892" y="1855788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8013F99-2DD0-7941-97CE-30EED66A3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97100" y="4430023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7179D97-9393-D542-9346-805B6395A0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82892" y="4430023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4192472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196AB9A-E2C1-6C44-9C91-87230C4AFA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01788C8-CE24-294D-BFBD-BCA72890847A}"/>
              </a:ext>
            </a:extLst>
          </p:cNvPr>
          <p:cNvSpPr/>
          <p:nvPr userDrawn="1"/>
        </p:nvSpPr>
        <p:spPr>
          <a:xfrm>
            <a:off x="677780" y="1570765"/>
            <a:ext cx="1111590" cy="1216725"/>
          </a:xfrm>
          <a:prstGeom prst="rect">
            <a:avLst/>
          </a:prstGeom>
          <a:solidFill>
            <a:srgbClr val="193968"/>
          </a:solidFill>
          <a:ln>
            <a:solidFill>
              <a:srgbClr val="5D8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18B9EC-0A7A-D140-9F66-FBD45389282D}"/>
              </a:ext>
            </a:extLst>
          </p:cNvPr>
          <p:cNvCxnSpPr/>
          <p:nvPr userDrawn="1"/>
        </p:nvCxnSpPr>
        <p:spPr>
          <a:xfrm>
            <a:off x="1985210" y="2034698"/>
            <a:ext cx="3623629" cy="0"/>
          </a:xfrm>
          <a:prstGeom prst="line">
            <a:avLst/>
          </a:prstGeom>
          <a:ln>
            <a:solidFill>
              <a:srgbClr val="5D8B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86A69E0-B20C-4F41-BC2E-3DE7046AF80C}"/>
              </a:ext>
            </a:extLst>
          </p:cNvPr>
          <p:cNvSpPr/>
          <p:nvPr userDrawn="1"/>
        </p:nvSpPr>
        <p:spPr>
          <a:xfrm>
            <a:off x="6422741" y="1570765"/>
            <a:ext cx="1111590" cy="1216725"/>
          </a:xfrm>
          <a:prstGeom prst="rect">
            <a:avLst/>
          </a:prstGeom>
          <a:solidFill>
            <a:srgbClr val="193968"/>
          </a:solidFill>
          <a:ln>
            <a:solidFill>
              <a:srgbClr val="5D8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CF2C8A-240F-CA48-B754-F27FBC61AF5B}"/>
              </a:ext>
            </a:extLst>
          </p:cNvPr>
          <p:cNvCxnSpPr/>
          <p:nvPr userDrawn="1"/>
        </p:nvCxnSpPr>
        <p:spPr>
          <a:xfrm>
            <a:off x="7730171" y="2034698"/>
            <a:ext cx="3623629" cy="0"/>
          </a:xfrm>
          <a:prstGeom prst="line">
            <a:avLst/>
          </a:prstGeom>
          <a:ln>
            <a:solidFill>
              <a:srgbClr val="5D8B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9DF4D3A0-BFD7-4741-B690-FAD2FE27D0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79635DD-05CD-FE45-80AB-58CA88082A5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7780" y="3770592"/>
            <a:ext cx="5193756" cy="27411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63691464-0491-5A4F-94C2-FB7440B5A6B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98356" y="3770592"/>
            <a:ext cx="5193756" cy="27411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87DA987-E557-C94A-9886-F3C9C995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B038C65-F794-324B-BD5E-CC8D411B503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67644" y="1741678"/>
            <a:ext cx="965282" cy="89129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DF2A2CAF-EFFF-694D-AE7A-5BED27DAA9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91111" y="1741678"/>
            <a:ext cx="965282" cy="89129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40BC7C3B-34FA-254D-AD62-1A014093DE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84279" y="2143956"/>
            <a:ext cx="3887257" cy="1398948"/>
          </a:xfrm>
        </p:spPr>
        <p:txBody>
          <a:bodyPr>
            <a:noAutofit/>
          </a:bodyPr>
          <a:lstStyle>
            <a:lvl1pPr marL="0" indent="0" algn="l">
              <a:buNone/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66FD5739-E9A2-A34B-8072-F9B92F4C063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54885" y="2143956"/>
            <a:ext cx="3837227" cy="1398948"/>
          </a:xfrm>
        </p:spPr>
        <p:txBody>
          <a:bodyPr>
            <a:noAutofit/>
          </a:bodyPr>
          <a:lstStyle>
            <a:lvl1pPr marL="0" indent="0" algn="l">
              <a:buNone/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8A1F4E7F-4E0B-2F48-9974-9EEC9B089D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84279" y="1570765"/>
            <a:ext cx="3887257" cy="38243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Title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0748AE88-65A5-7C45-962F-B9D47730013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42527" y="1570765"/>
            <a:ext cx="3837227" cy="38243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836074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C52A621-B74F-3A41-A866-D2CD7F26E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" y="0"/>
            <a:ext cx="12195655" cy="57378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A74CB-75CA-FB48-A8B5-239B7A321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1253809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795348-E952-2E4A-B6F1-C0FE7ADEFF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E6F119-D7E5-DE4E-A9F5-72940F83BFA5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117FCBB-E158-AB44-BD1F-E332C48A85F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B58202-31F7-CE4A-9978-3C1A0749C2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431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3FAEA8-EB98-4C44-97DB-4584FF5EF6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28755" cy="6878675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96E3922-80F1-674E-82A0-ED8BFD479437}"/>
              </a:ext>
            </a:extLst>
          </p:cNvPr>
          <p:cNvSpPr/>
          <p:nvPr userDrawn="1"/>
        </p:nvSpPr>
        <p:spPr>
          <a:xfrm>
            <a:off x="4254199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F112221-1811-C34E-883D-3E87A1E2F20B}"/>
              </a:ext>
            </a:extLst>
          </p:cNvPr>
          <p:cNvSpPr/>
          <p:nvPr userDrawn="1"/>
        </p:nvSpPr>
        <p:spPr>
          <a:xfrm>
            <a:off x="4254199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019D9D0-DC53-7C4D-8B70-66C6E379CE98}"/>
              </a:ext>
            </a:extLst>
          </p:cNvPr>
          <p:cNvSpPr/>
          <p:nvPr userDrawn="1"/>
        </p:nvSpPr>
        <p:spPr>
          <a:xfrm>
            <a:off x="4254199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9AC5F4-932A-7844-BB3D-C9CB97378AEC}"/>
              </a:ext>
            </a:extLst>
          </p:cNvPr>
          <p:cNvSpPr/>
          <p:nvPr userDrawn="1"/>
        </p:nvSpPr>
        <p:spPr>
          <a:xfrm>
            <a:off x="8039266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61FA1A4-2D9E-C443-9EC6-2B139AF14205}"/>
              </a:ext>
            </a:extLst>
          </p:cNvPr>
          <p:cNvSpPr/>
          <p:nvPr userDrawn="1"/>
        </p:nvSpPr>
        <p:spPr>
          <a:xfrm>
            <a:off x="8039266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1073F2A-5716-F747-8DF2-3D58169069D5}"/>
              </a:ext>
            </a:extLst>
          </p:cNvPr>
          <p:cNvSpPr/>
          <p:nvPr userDrawn="1"/>
        </p:nvSpPr>
        <p:spPr>
          <a:xfrm>
            <a:off x="8039266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67735D-AF38-2048-8273-E41AD16C9CC9}"/>
              </a:ext>
            </a:extLst>
          </p:cNvPr>
          <p:cNvSpPr/>
          <p:nvPr userDrawn="1"/>
        </p:nvSpPr>
        <p:spPr>
          <a:xfrm>
            <a:off x="455635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EAE293-5074-4942-AFA0-C9EBA7D80D52}"/>
              </a:ext>
            </a:extLst>
          </p:cNvPr>
          <p:cNvSpPr/>
          <p:nvPr userDrawn="1"/>
        </p:nvSpPr>
        <p:spPr>
          <a:xfrm>
            <a:off x="455635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D9C3D3B-E4CB-0345-BC42-57DB04C4EB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094" y="1988526"/>
            <a:ext cx="819195" cy="8191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019B94-DB7D-EC4B-9592-9F388ED6C7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03581" y="3718760"/>
            <a:ext cx="781241" cy="7812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9F64031-469F-BE40-B03A-BF0D977C543A}"/>
              </a:ext>
            </a:extLst>
          </p:cNvPr>
          <p:cNvSpPr txBox="1"/>
          <p:nvPr userDrawn="1"/>
        </p:nvSpPr>
        <p:spPr>
          <a:xfrm>
            <a:off x="8799238" y="1725157"/>
            <a:ext cx="293897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 CAMPUSES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GAITHERSBURG, MD [HQ] BOULDER, CO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FC01BF-48F6-504B-8AC7-7001A42ED7E4}"/>
              </a:ext>
            </a:extLst>
          </p:cNvPr>
          <p:cNvSpPr txBox="1"/>
          <p:nvPr userDrawn="1"/>
        </p:nvSpPr>
        <p:spPr>
          <a:xfrm>
            <a:off x="2094043" y="3495549"/>
            <a:ext cx="1650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3,500+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ASSOCIATES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1995C5-3C7C-1F43-B9C5-C398C8E2C4BF}"/>
              </a:ext>
            </a:extLst>
          </p:cNvPr>
          <p:cNvSpPr txBox="1"/>
          <p:nvPr userDrawn="1"/>
        </p:nvSpPr>
        <p:spPr>
          <a:xfrm>
            <a:off x="5683795" y="3403820"/>
            <a:ext cx="1909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COLLABORATIVE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INSTITUTES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53259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D35E20-CBC2-8D4B-AB5F-FDF3B4DD77FA}"/>
              </a:ext>
            </a:extLst>
          </p:cNvPr>
          <p:cNvSpPr txBox="1"/>
          <p:nvPr userDrawn="1"/>
        </p:nvSpPr>
        <p:spPr>
          <a:xfrm>
            <a:off x="5614871" y="1680959"/>
            <a:ext cx="1909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5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NOBEL PRIZES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1466ED-0794-B742-B10D-198B2E4D7639}"/>
              </a:ext>
            </a:extLst>
          </p:cNvPr>
          <p:cNvSpPr txBox="1"/>
          <p:nvPr userDrawn="1"/>
        </p:nvSpPr>
        <p:spPr>
          <a:xfrm>
            <a:off x="8935437" y="3371504"/>
            <a:ext cx="2493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400+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BUSINESSES USING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NIST FACILITIES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8E1F1E8-23EC-504B-B3ED-DA48B06E53B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4400" y="1753654"/>
            <a:ext cx="860897" cy="8608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F7B0BF-AD17-A246-BC90-25B221DBBAF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400" y="3495549"/>
            <a:ext cx="814711" cy="8147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4A29517-6825-3940-A765-BE78AB7692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54043" y="3581773"/>
            <a:ext cx="967532" cy="9675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76C1196-B270-EA45-BA25-19D47C24C7E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486498" y="1841361"/>
            <a:ext cx="843319" cy="84331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4C7714-DD0A-564B-90CA-9E48019D4416}"/>
              </a:ext>
            </a:extLst>
          </p:cNvPr>
          <p:cNvSpPr txBox="1"/>
          <p:nvPr userDrawn="1"/>
        </p:nvSpPr>
        <p:spPr>
          <a:xfrm>
            <a:off x="2000530" y="1624482"/>
            <a:ext cx="2169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3,400+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FEDERAL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EMPLOYEES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B324670-24A7-8942-99CC-683B45DC853F}"/>
              </a:ext>
            </a:extLst>
          </p:cNvPr>
          <p:cNvSpPr/>
          <p:nvPr userDrawn="1"/>
        </p:nvSpPr>
        <p:spPr>
          <a:xfrm>
            <a:off x="455635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29BD56D-8D29-FC42-90CE-A2E6DBEE2C86}"/>
              </a:ext>
            </a:extLst>
          </p:cNvPr>
          <p:cNvSpPr/>
          <p:nvPr userDrawn="1"/>
        </p:nvSpPr>
        <p:spPr>
          <a:xfrm>
            <a:off x="1934394" y="5181034"/>
            <a:ext cx="213312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NATIONAL OFFICE COORDINATING 14 MANUFACTURING INSTITUTES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ABA4E52-3583-CA4C-8A59-D6C87C7939AC}"/>
              </a:ext>
            </a:extLst>
          </p:cNvPr>
          <p:cNvSpPr/>
          <p:nvPr userDrawn="1"/>
        </p:nvSpPr>
        <p:spPr>
          <a:xfrm>
            <a:off x="5436148" y="4937804"/>
            <a:ext cx="25072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3600" b="1" dirty="0">
                <a:solidFill>
                  <a:srgbClr val="153259"/>
                </a:solidFill>
                <a:cs typeface="Arial" panose="020B0604020202020204" pitchFamily="34" charset="0"/>
              </a:rPr>
              <a:t>51 </a:t>
            </a:r>
          </a:p>
          <a:p>
            <a:pPr lvl="0"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MANUFACTURING EXTENSION PARTNERSHIP CENTERS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D9E3CDD-30D1-2B4D-9388-C0A678481C2B}"/>
              </a:ext>
            </a:extLst>
          </p:cNvPr>
          <p:cNvSpPr/>
          <p:nvPr userDrawn="1"/>
        </p:nvSpPr>
        <p:spPr>
          <a:xfrm>
            <a:off x="9130174" y="5242033"/>
            <a:ext cx="25072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U.S. BALDRIGE PERFORMANCE EXCELLENCE PROGRAM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D00AFC6-2C5C-4043-AA26-380A47C3777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05" y="5420326"/>
            <a:ext cx="1190544" cy="680132"/>
          </a:xfrm>
          <a:prstGeom prst="rect">
            <a:avLst/>
          </a:prstGeom>
          <a:effectLst>
            <a:glow rad="25400">
              <a:schemeClr val="bg1">
                <a:alpha val="60000"/>
              </a:schemeClr>
            </a:glo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6FA5F9C-E682-0347-92CC-DF3A6E9BDC0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21144" y="5207468"/>
            <a:ext cx="843319" cy="84331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3F042BF-5E82-4144-AB34-25CC7FE9E99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33446" y="5242033"/>
            <a:ext cx="967532" cy="96753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02FFD8D-7CDC-F443-90C2-85489EAA9B01}"/>
              </a:ext>
            </a:extLst>
          </p:cNvPr>
          <p:cNvSpPr txBox="1"/>
          <p:nvPr userDrawn="1"/>
        </p:nvSpPr>
        <p:spPr>
          <a:xfrm>
            <a:off x="1" y="20449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NIST AT A GLANCE</a:t>
            </a:r>
          </a:p>
        </p:txBody>
      </p:sp>
    </p:spTree>
    <p:extLst>
      <p:ext uri="{BB962C8B-B14F-4D97-AF65-F5344CB8AC3E}">
        <p14:creationId xmlns:p14="http://schemas.microsoft.com/office/powerpoint/2010/main" val="21370839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D848734-8942-BF48-9547-1AC96494F3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253" y="1957038"/>
            <a:ext cx="10753493" cy="11430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cs typeface="Arial" panose="020B0604020202020204" pitchFamily="34" charset="0"/>
              </a:rPr>
              <a:t>To promote U.S. innovation and industrial competitiveness by advancing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measurement science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,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standards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, and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technology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 </a:t>
            </a:r>
            <a:r>
              <a:rPr lang="en-US" dirty="0">
                <a:cs typeface="Arial" panose="020B0604020202020204" pitchFamily="34" charset="0"/>
              </a:rPr>
              <a:t>in ways that enhance economic security and improve our quality of life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87F837-8B7B-0147-BED5-B907649911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7792" y="3790711"/>
            <a:ext cx="3895664" cy="2502513"/>
          </a:xfrm>
          <a:prstGeom prst="rect">
            <a:avLst/>
          </a:prstGeom>
          <a:ln w="3810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65FFDD-46F1-1042-90E6-48D558B413AE}"/>
              </a:ext>
            </a:extLst>
          </p:cNvPr>
          <p:cNvSpPr/>
          <p:nvPr userDrawn="1"/>
        </p:nvSpPr>
        <p:spPr>
          <a:xfrm>
            <a:off x="0" y="3790711"/>
            <a:ext cx="3916875" cy="249054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0"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E986C5-491C-5F4C-A916-7269FE891C55}"/>
              </a:ext>
            </a:extLst>
          </p:cNvPr>
          <p:cNvSpPr/>
          <p:nvPr userDrawn="1"/>
        </p:nvSpPr>
        <p:spPr>
          <a:xfrm>
            <a:off x="8275125" y="3790711"/>
            <a:ext cx="3916875" cy="249054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B49EE5-11BC-5F45-A896-A86F6FB3E5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9C50A8-61CF-0446-843A-65AF899FAEE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F4F98F9-08D8-D64E-9EEE-7D543E307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NIST Mission</a:t>
            </a:r>
          </a:p>
        </p:txBody>
      </p:sp>
    </p:spTree>
    <p:extLst>
      <p:ext uri="{BB962C8B-B14F-4D97-AF65-F5344CB8AC3E}">
        <p14:creationId xmlns:p14="http://schemas.microsoft.com/office/powerpoint/2010/main" val="7202099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D859F45-DEFE-E946-8485-EFF0A4E3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530511-2018-504F-9953-51006AA102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A9FA9B9B-6A33-B546-84D9-C6A19655ACF4}"/>
              </a:ext>
            </a:extLst>
          </p:cNvPr>
          <p:cNvCxnSpPr>
            <a:cxnSpLocks/>
          </p:cNvCxnSpPr>
          <p:nvPr userDrawn="1"/>
        </p:nvCxnSpPr>
        <p:spPr>
          <a:xfrm rot="5400000" flipH="1" flipV="1">
            <a:off x="6149134" y="-96717"/>
            <a:ext cx="12700" cy="7493522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F87C86-E242-F84E-B196-B7C630917B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7616" y="1269868"/>
            <a:ext cx="2934918" cy="3385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457200" eaLnBrk="0" hangingPunct="0">
              <a:spcBef>
                <a:spcPts val="600"/>
              </a:spcBef>
            </a:pPr>
            <a:r>
              <a:rPr lang="en-US" sz="1600" b="1" dirty="0">
                <a:cs typeface="Arial" panose="020B0604020202020204" pitchFamily="34" charset="0"/>
              </a:rPr>
              <a:t>Chief of Staff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DBA01E84-59FC-0E46-879F-CC74470628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48785" y="3623862"/>
            <a:ext cx="2651760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457200" eaLnBrk="0" hangingPunct="0"/>
            <a:r>
              <a:rPr lang="en-US" sz="1600" b="1" dirty="0">
                <a:cs typeface="Arial" panose="020B0604020202020204" pitchFamily="34" charset="0"/>
              </a:rPr>
              <a:t>Laboratory Programs 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D404A8F-5B47-B44A-B263-60ACDCCE95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42307" y="3623862"/>
            <a:ext cx="2651760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457200" eaLnBrk="0" hangingPunct="0"/>
            <a:r>
              <a:rPr lang="en-US" sz="1600" b="1" dirty="0">
                <a:cs typeface="Arial" panose="020B0604020202020204" pitchFamily="34" charset="0"/>
              </a:rPr>
              <a:t>Management Resources</a:t>
            </a:r>
            <a:r>
              <a:rPr lang="en-US" sz="1600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64053C10-3C7B-E947-B159-BBD4022E88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61636" y="5570602"/>
            <a:ext cx="203250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Jim Olthoff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Laboratory Programs (Acting)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06B7AB3-EA22-C84C-84CE-DF5F7405228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65961" y="4107562"/>
            <a:ext cx="1351458" cy="146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30">
            <a:extLst>
              <a:ext uri="{FF2B5EF4-FFF2-40B4-BE49-F238E27FC236}">
                <a16:creationId xmlns:a16="http://schemas.microsoft.com/office/drawing/2014/main" id="{CCBC735A-3392-9B40-B838-67FC46244D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16328" y="5570602"/>
            <a:ext cx="29125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Phillip Singerman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Innovation and Industry Services</a:t>
            </a: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A99217C5-CB1A-4244-BBA7-A97558BFA0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94962" y="5570602"/>
            <a:ext cx="226497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Del Brockett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Management Resources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F9CF9D-E86B-B240-985B-F7424D2B2A50}"/>
              </a:ext>
            </a:extLst>
          </p:cNvPr>
          <p:cNvCxnSpPr/>
          <p:nvPr userDrawn="1"/>
        </p:nvCxnSpPr>
        <p:spPr>
          <a:xfrm flipV="1">
            <a:off x="4527521" y="1397167"/>
            <a:ext cx="673943" cy="7388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E35A3F3-244A-EB40-90DA-D6815E8BFE57}"/>
              </a:ext>
            </a:extLst>
          </p:cNvPr>
          <p:cNvCxnSpPr>
            <a:cxnSpLocks/>
            <a:stCxn id="19" idx="2"/>
          </p:cNvCxnSpPr>
          <p:nvPr userDrawn="1"/>
        </p:nvCxnSpPr>
        <p:spPr>
          <a:xfrm>
            <a:off x="6155484" y="1589222"/>
            <a:ext cx="0" cy="204099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30">
            <a:extLst>
              <a:ext uri="{FF2B5EF4-FFF2-40B4-BE49-F238E27FC236}">
                <a16:creationId xmlns:a16="http://schemas.microsoft.com/office/drawing/2014/main" id="{94D5E34B-FA1F-7F45-95CE-FD0B3162E4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914675" y="2033444"/>
            <a:ext cx="291253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cs typeface="Arial" panose="020B0604020202020204" pitchFamily="34" charset="0"/>
              </a:rPr>
              <a:t>Walter Copan</a:t>
            </a:r>
          </a:p>
          <a:p>
            <a:r>
              <a:rPr lang="en-US" sz="1400" dirty="0">
                <a:cs typeface="Arial" panose="020B0604020202020204" pitchFamily="34" charset="0"/>
              </a:rPr>
              <a:t>Under Secretary of Commerce for Standards and Technology, and </a:t>
            </a:r>
          </a:p>
          <a:p>
            <a:r>
              <a:rPr lang="en-US" sz="1400" dirty="0">
                <a:cs typeface="Arial" panose="020B0604020202020204" pitchFamily="34" charset="0"/>
              </a:rPr>
              <a:t>NIST Director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90EA71-7C7D-AB4F-A015-1663AE3CA7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9905" y="4099938"/>
            <a:ext cx="1201145" cy="147828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19D4C47-C1E0-C041-9381-05ECE15FE30C}"/>
              </a:ext>
            </a:extLst>
          </p:cNvPr>
          <p:cNvSpPr txBox="1"/>
          <p:nvPr userDrawn="1"/>
        </p:nvSpPr>
        <p:spPr bwMode="auto">
          <a:xfrm>
            <a:off x="5031335" y="1250668"/>
            <a:ext cx="224829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600" b="1" dirty="0">
                <a:ea typeface="Calibri" pitchFamily="34" charset="0"/>
                <a:cs typeface="Arial" panose="020B0604020202020204" pitchFamily="34" charset="0"/>
              </a:rPr>
              <a:t>Director</a:t>
            </a:r>
            <a:endParaRPr lang="en-US" sz="1600" u="sng" dirty="0"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52BD89F-DF00-7E47-AD2E-94AAB5B2D4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770" y="1705110"/>
            <a:ext cx="1477447" cy="16107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5FAF1A-1471-324B-9A80-31B0FE67957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4675" y="4095192"/>
            <a:ext cx="1186427" cy="1483035"/>
          </a:xfrm>
          <a:prstGeom prst="rect">
            <a:avLst/>
          </a:prstGeom>
        </p:spPr>
      </p:pic>
      <p:sp>
        <p:nvSpPr>
          <p:cNvPr id="22" name="TextBox 4">
            <a:extLst>
              <a:ext uri="{FF2B5EF4-FFF2-40B4-BE49-F238E27FC236}">
                <a16:creationId xmlns:a16="http://schemas.microsoft.com/office/drawing/2014/main" id="{D20CC0A2-3FCA-1048-A373-30A4FDDBD1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36422" y="3643200"/>
            <a:ext cx="357000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457200" eaLnBrk="0" hangingPunct="0"/>
            <a:r>
              <a:rPr lang="en-US" sz="1600" b="1" dirty="0">
                <a:ea typeface="Calibri" pitchFamily="34" charset="0"/>
                <a:cs typeface="Arial" panose="020B0604020202020204" pitchFamily="34" charset="0"/>
              </a:rPr>
              <a:t>Innovation and Industry Services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00F0E-6E4B-0644-BE94-6B236EAD2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Organization Chart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E764644-0B07-6146-B729-DF5E32AB6E2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913" y="1770201"/>
            <a:ext cx="1520898" cy="1520898"/>
          </a:xfrm>
          <a:prstGeom prst="rect">
            <a:avLst/>
          </a:prstGeom>
        </p:spPr>
      </p:pic>
      <p:sp>
        <p:nvSpPr>
          <p:cNvPr id="28" name="TextBox 30">
            <a:extLst>
              <a:ext uri="{FF2B5EF4-FFF2-40B4-BE49-F238E27FC236}">
                <a16:creationId xmlns:a16="http://schemas.microsoft.com/office/drawing/2014/main" id="{857687C3-12EA-574A-B8E6-4E9053BB61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6691" y="2081105"/>
            <a:ext cx="16641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cs typeface="Arial" panose="020B0604020202020204" pitchFamily="34" charset="0"/>
              </a:rPr>
              <a:t>Kevin Kimball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Chief of Staff 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NIST </a:t>
            </a:r>
          </a:p>
        </p:txBody>
      </p:sp>
    </p:spTree>
    <p:extLst>
      <p:ext uri="{BB962C8B-B14F-4D97-AF65-F5344CB8AC3E}">
        <p14:creationId xmlns:p14="http://schemas.microsoft.com/office/powerpoint/2010/main" val="19954741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B3025B2-F8BD-074A-B93B-B3CE52BAB1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8AB3B5E-F287-6A4D-B452-56C37FB03122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Joint Institute and Center Locations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DD65A3-8D4A-AF45-8715-947087810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E94E506-F106-C244-B60F-8CA086C08B6A}"/>
              </a:ext>
            </a:extLst>
          </p:cNvPr>
          <p:cNvSpPr txBox="1"/>
          <p:nvPr userDrawn="1"/>
        </p:nvSpPr>
        <p:spPr>
          <a:xfrm>
            <a:off x="3862057" y="2793864"/>
            <a:ext cx="2397140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Construction (CRF)</a:t>
            </a:r>
          </a:p>
          <a:p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$319 Million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D7846AAB-11D3-E841-9894-7B7B61B03641}"/>
              </a:ext>
            </a:extLst>
          </p:cNvPr>
          <p:cNvSpPr txBox="1"/>
          <p:nvPr userDrawn="1"/>
        </p:nvSpPr>
        <p:spPr>
          <a:xfrm>
            <a:off x="6356593" y="3686323"/>
            <a:ext cx="2164091" cy="11930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Laboratory Research (STRS)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$724.5 Million</a:t>
            </a:r>
            <a:endParaRPr lang="en-US" sz="1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5CA1B31-BBE2-B048-8CD8-C998AB3325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45" y="1090623"/>
            <a:ext cx="9348400" cy="57802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FD4393-4391-6045-9F32-78418A08EBF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7727" y="1416189"/>
            <a:ext cx="8623760" cy="4854477"/>
          </a:xfrm>
          <a:prstGeom prst="rect">
            <a:avLst/>
          </a:prstGeom>
          <a:ln>
            <a:noFill/>
          </a:ln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61E7DCD-0B06-1446-80C8-3F7BCC7DE0DC}"/>
              </a:ext>
            </a:extLst>
          </p:cNvPr>
          <p:cNvSpPr txBox="1">
            <a:spLocks/>
          </p:cNvSpPr>
          <p:nvPr userDrawn="1"/>
        </p:nvSpPr>
        <p:spPr>
          <a:xfrm>
            <a:off x="3214960" y="316941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71C98AA-677E-F04D-9F63-3038C0AD6B81}"/>
              </a:ext>
            </a:extLst>
          </p:cNvPr>
          <p:cNvSpPr txBox="1">
            <a:spLocks/>
          </p:cNvSpPr>
          <p:nvPr userDrawn="1"/>
        </p:nvSpPr>
        <p:spPr>
          <a:xfrm>
            <a:off x="7187060" y="4277357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F95B416-3E1A-4044-95A2-0CC4233D6A9A}"/>
              </a:ext>
            </a:extLst>
          </p:cNvPr>
          <p:cNvSpPr txBox="1">
            <a:spLocks/>
          </p:cNvSpPr>
          <p:nvPr userDrawn="1"/>
        </p:nvSpPr>
        <p:spPr>
          <a:xfrm>
            <a:off x="542877" y="3142212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CBD3F4E-5A68-9D4D-876D-82B38612D03F}"/>
              </a:ext>
            </a:extLst>
          </p:cNvPr>
          <p:cNvSpPr txBox="1">
            <a:spLocks/>
          </p:cNvSpPr>
          <p:nvPr userDrawn="1"/>
        </p:nvSpPr>
        <p:spPr>
          <a:xfrm>
            <a:off x="2765628" y="587674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ED57899-E7FA-3240-93AA-E9A2CE1D9A65}"/>
              </a:ext>
            </a:extLst>
          </p:cNvPr>
          <p:cNvSpPr txBox="1">
            <a:spLocks/>
          </p:cNvSpPr>
          <p:nvPr userDrawn="1"/>
        </p:nvSpPr>
        <p:spPr>
          <a:xfrm>
            <a:off x="3214960" y="3018945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CDE4BE8-B56C-454A-BD45-E71A377CC810}"/>
              </a:ext>
            </a:extLst>
          </p:cNvPr>
          <p:cNvSpPr txBox="1">
            <a:spLocks/>
          </p:cNvSpPr>
          <p:nvPr userDrawn="1"/>
        </p:nvSpPr>
        <p:spPr>
          <a:xfrm>
            <a:off x="7187060" y="412688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4D6DB6D-AD46-C34E-8525-2FD726B86976}"/>
              </a:ext>
            </a:extLst>
          </p:cNvPr>
          <p:cNvSpPr txBox="1">
            <a:spLocks/>
          </p:cNvSpPr>
          <p:nvPr userDrawn="1"/>
        </p:nvSpPr>
        <p:spPr>
          <a:xfrm>
            <a:off x="542877" y="2991741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94A15A3-6FED-764F-B477-8EE7D0C1D4E7}"/>
              </a:ext>
            </a:extLst>
          </p:cNvPr>
          <p:cNvSpPr txBox="1">
            <a:spLocks/>
          </p:cNvSpPr>
          <p:nvPr userDrawn="1"/>
        </p:nvSpPr>
        <p:spPr>
          <a:xfrm>
            <a:off x="2765628" y="5726275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364D897-B602-6341-86B9-6D9D6EBC8988}"/>
              </a:ext>
            </a:extLst>
          </p:cNvPr>
          <p:cNvGrpSpPr/>
          <p:nvPr userDrawn="1"/>
        </p:nvGrpSpPr>
        <p:grpSpPr>
          <a:xfrm>
            <a:off x="9386496" y="1161625"/>
            <a:ext cx="1827651" cy="504470"/>
            <a:chOff x="9386496" y="1161625"/>
            <a:chExt cx="1827651" cy="504470"/>
          </a:xfrm>
        </p:grpSpPr>
        <p:pic>
          <p:nvPicPr>
            <p:cNvPr id="28" name="Graphic 108">
              <a:extLst>
                <a:ext uri="{FF2B5EF4-FFF2-40B4-BE49-F238E27FC236}">
                  <a16:creationId xmlns:a16="http://schemas.microsoft.com/office/drawing/2014/main" id="{FFA80D8C-CF88-E847-A5F5-2C20CBCF9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39398" y="1161625"/>
              <a:ext cx="374749" cy="50447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B89AE2-4A3A-1943-87C3-2F509488F9DE}"/>
                </a:ext>
              </a:extLst>
            </p:cNvPr>
            <p:cNvSpPr txBox="1"/>
            <p:nvPr/>
          </p:nvSpPr>
          <p:spPr>
            <a:xfrm>
              <a:off x="9386496" y="1194762"/>
              <a:ext cx="1317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NIST Campuses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3AE01B7-00AA-EE49-A785-2F052321F0E9}"/>
              </a:ext>
            </a:extLst>
          </p:cNvPr>
          <p:cNvGrpSpPr/>
          <p:nvPr userDrawn="1"/>
        </p:nvGrpSpPr>
        <p:grpSpPr>
          <a:xfrm>
            <a:off x="9386496" y="1784590"/>
            <a:ext cx="2530035" cy="533287"/>
            <a:chOff x="9386496" y="1784590"/>
            <a:chExt cx="2530035" cy="533287"/>
          </a:xfrm>
        </p:grpSpPr>
        <p:pic>
          <p:nvPicPr>
            <p:cNvPr id="31" name="Graphic 102">
              <a:extLst>
                <a:ext uri="{FF2B5EF4-FFF2-40B4-BE49-F238E27FC236}">
                  <a16:creationId xmlns:a16="http://schemas.microsoft.com/office/drawing/2014/main" id="{6AB527EF-9214-3B4A-9B5C-C9AC0E163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16566" y="1784590"/>
              <a:ext cx="399965" cy="533287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E5ED88-0A63-9748-8A21-303852BE35CD}"/>
                </a:ext>
              </a:extLst>
            </p:cNvPr>
            <p:cNvSpPr txBox="1"/>
            <p:nvPr/>
          </p:nvSpPr>
          <p:spPr>
            <a:xfrm>
              <a:off x="9386496" y="1998702"/>
              <a:ext cx="22086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Joint Institutes and Centers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575B130-E9F3-B24B-AAA2-A7A9CAE6239B}"/>
              </a:ext>
            </a:extLst>
          </p:cNvPr>
          <p:cNvGrpSpPr/>
          <p:nvPr userDrawn="1"/>
        </p:nvGrpSpPr>
        <p:grpSpPr>
          <a:xfrm>
            <a:off x="9386496" y="5555020"/>
            <a:ext cx="2496882" cy="533287"/>
            <a:chOff x="9386496" y="5555020"/>
            <a:chExt cx="2496882" cy="533287"/>
          </a:xfrm>
        </p:grpSpPr>
        <p:pic>
          <p:nvPicPr>
            <p:cNvPr id="34" name="Graphic 109">
              <a:extLst>
                <a:ext uri="{FF2B5EF4-FFF2-40B4-BE49-F238E27FC236}">
                  <a16:creationId xmlns:a16="http://schemas.microsoft.com/office/drawing/2014/main" id="{26ADF03A-7FD8-3144-995F-0A3902088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483413" y="5555020"/>
              <a:ext cx="399965" cy="533287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899E5B6-41CC-FE41-B8D1-D556FED1BB68}"/>
                </a:ext>
              </a:extLst>
            </p:cNvPr>
            <p:cNvSpPr txBox="1"/>
            <p:nvPr/>
          </p:nvSpPr>
          <p:spPr>
            <a:xfrm>
              <a:off x="9386496" y="5684416"/>
              <a:ext cx="2130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NIST Centers of Excellence</a:t>
              </a:r>
              <a:endParaRPr lang="en-US" sz="1400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38E21D-AD40-9241-A183-9E2879481C76}"/>
              </a:ext>
            </a:extLst>
          </p:cNvPr>
          <p:cNvGrpSpPr/>
          <p:nvPr userDrawn="1"/>
        </p:nvGrpSpPr>
        <p:grpSpPr>
          <a:xfrm>
            <a:off x="7466568" y="2282245"/>
            <a:ext cx="4492860" cy="1198003"/>
            <a:chOff x="7466568" y="2282245"/>
            <a:chExt cx="4492860" cy="1198003"/>
          </a:xfrm>
        </p:grpSpPr>
        <p:pic>
          <p:nvPicPr>
            <p:cNvPr id="37" name="Graphic 111">
              <a:extLst>
                <a:ext uri="{FF2B5EF4-FFF2-40B4-BE49-F238E27FC236}">
                  <a16:creationId xmlns:a16="http://schemas.microsoft.com/office/drawing/2014/main" id="{322A6AC0-BC97-7149-A2CD-4B5ABAD93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66568" y="2946961"/>
              <a:ext cx="399965" cy="533287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1AB14AE-47AF-B248-8513-7EDB802AA8B6}"/>
                </a:ext>
              </a:extLst>
            </p:cNvPr>
            <p:cNvSpPr/>
            <p:nvPr/>
          </p:nvSpPr>
          <p:spPr>
            <a:xfrm>
              <a:off x="9386496" y="2282245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National Cybersecurity Center of Excellence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BF3B95F-0E14-1D49-8B67-3F5A78A87FC5}"/>
              </a:ext>
            </a:extLst>
          </p:cNvPr>
          <p:cNvGrpSpPr/>
          <p:nvPr userDrawn="1"/>
        </p:nvGrpSpPr>
        <p:grpSpPr>
          <a:xfrm>
            <a:off x="7704335" y="2660285"/>
            <a:ext cx="4255093" cy="878206"/>
            <a:chOff x="7704335" y="2660285"/>
            <a:chExt cx="4255093" cy="878206"/>
          </a:xfrm>
        </p:grpSpPr>
        <p:pic>
          <p:nvPicPr>
            <p:cNvPr id="40" name="Graphic 110">
              <a:extLst>
                <a:ext uri="{FF2B5EF4-FFF2-40B4-BE49-F238E27FC236}">
                  <a16:creationId xmlns:a16="http://schemas.microsoft.com/office/drawing/2014/main" id="{EC6A9B57-F182-E748-82CB-797BE915A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4335" y="3005204"/>
              <a:ext cx="399965" cy="533287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74096E1-07A6-DA4D-9C0C-64BD29427BE8}"/>
                </a:ext>
              </a:extLst>
            </p:cNvPr>
            <p:cNvSpPr/>
            <p:nvPr/>
          </p:nvSpPr>
          <p:spPr>
            <a:xfrm>
              <a:off x="9386496" y="2660285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Institute for Bioscience &amp; Biotechnology Research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F883EAE-3022-D74A-9358-E49A66646BC8}"/>
              </a:ext>
            </a:extLst>
          </p:cNvPr>
          <p:cNvGrpSpPr/>
          <p:nvPr userDrawn="1"/>
        </p:nvGrpSpPr>
        <p:grpSpPr>
          <a:xfrm>
            <a:off x="7089312" y="3961824"/>
            <a:ext cx="5470059" cy="776400"/>
            <a:chOff x="7089312" y="3961824"/>
            <a:chExt cx="5470059" cy="776400"/>
          </a:xfrm>
        </p:grpSpPr>
        <p:pic>
          <p:nvPicPr>
            <p:cNvPr id="43" name="Graphic 98">
              <a:extLst>
                <a:ext uri="{FF2B5EF4-FFF2-40B4-BE49-F238E27FC236}">
                  <a16:creationId xmlns:a16="http://schemas.microsoft.com/office/drawing/2014/main" id="{F32183B4-75E1-0D4B-85D1-813D73259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89312" y="4204937"/>
              <a:ext cx="399965" cy="533287"/>
            </a:xfrm>
            <a:prstGeom prst="rect">
              <a:avLst/>
            </a:prstGeom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8F428BB-59C4-E948-A7EC-789AD0815FDF}"/>
                </a:ext>
              </a:extLst>
            </p:cNvPr>
            <p:cNvSpPr/>
            <p:nvPr/>
          </p:nvSpPr>
          <p:spPr>
            <a:xfrm>
              <a:off x="9386496" y="3961824"/>
              <a:ext cx="3172875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Hollings Marine Laboratory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E5A989E-72D3-224F-A927-9A8423CCCF1C}"/>
              </a:ext>
            </a:extLst>
          </p:cNvPr>
          <p:cNvGrpSpPr/>
          <p:nvPr userDrawn="1"/>
        </p:nvGrpSpPr>
        <p:grpSpPr>
          <a:xfrm>
            <a:off x="8233590" y="2664790"/>
            <a:ext cx="4283765" cy="1789138"/>
            <a:chOff x="8233590" y="2664790"/>
            <a:chExt cx="4283765" cy="1789138"/>
          </a:xfrm>
        </p:grpSpPr>
        <p:pic>
          <p:nvPicPr>
            <p:cNvPr id="46" name="Graphic 101">
              <a:extLst>
                <a:ext uri="{FF2B5EF4-FFF2-40B4-BE49-F238E27FC236}">
                  <a16:creationId xmlns:a16="http://schemas.microsoft.com/office/drawing/2014/main" id="{86D49F59-6B42-FC47-8C7D-4C59D28D7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33590" y="2664790"/>
              <a:ext cx="399965" cy="533287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F51B269-1BCC-B047-9A1A-6C6A7B38EAFD}"/>
                </a:ext>
              </a:extLst>
            </p:cNvPr>
            <p:cNvSpPr/>
            <p:nvPr/>
          </p:nvSpPr>
          <p:spPr>
            <a:xfrm>
              <a:off x="9386496" y="4201102"/>
              <a:ext cx="3130859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Brookhaven National Laboratory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B18CFB0-2D6B-C747-87C6-28CDADF99101}"/>
              </a:ext>
            </a:extLst>
          </p:cNvPr>
          <p:cNvGrpSpPr/>
          <p:nvPr userDrawn="1"/>
        </p:nvGrpSpPr>
        <p:grpSpPr>
          <a:xfrm>
            <a:off x="841709" y="3218418"/>
            <a:ext cx="11117719" cy="1640575"/>
            <a:chOff x="841709" y="3218418"/>
            <a:chExt cx="11117719" cy="1640575"/>
          </a:xfrm>
        </p:grpSpPr>
        <p:pic>
          <p:nvPicPr>
            <p:cNvPr id="49" name="Graphic 100">
              <a:extLst>
                <a:ext uri="{FF2B5EF4-FFF2-40B4-BE49-F238E27FC236}">
                  <a16:creationId xmlns:a16="http://schemas.microsoft.com/office/drawing/2014/main" id="{79FD4590-4043-4846-86E0-333759AA3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1709" y="3218418"/>
              <a:ext cx="399965" cy="533287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B3A04CB-43D0-8948-B5F5-435733DD2ECD}"/>
                </a:ext>
              </a:extLst>
            </p:cNvPr>
            <p:cNvSpPr/>
            <p:nvPr/>
          </p:nvSpPr>
          <p:spPr>
            <a:xfrm>
              <a:off x="9386496" y="4455356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Initiative for Metrology in Biology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44DCFC3-FBD5-0843-A7F9-28B98603E539}"/>
              </a:ext>
            </a:extLst>
          </p:cNvPr>
          <p:cNvGrpSpPr/>
          <p:nvPr userDrawn="1"/>
        </p:nvGrpSpPr>
        <p:grpSpPr>
          <a:xfrm>
            <a:off x="2527888" y="5164217"/>
            <a:ext cx="9431540" cy="548786"/>
            <a:chOff x="2527888" y="5164217"/>
            <a:chExt cx="9431540" cy="548786"/>
          </a:xfrm>
        </p:grpSpPr>
        <p:pic>
          <p:nvPicPr>
            <p:cNvPr id="52" name="Graphic 99">
              <a:extLst>
                <a:ext uri="{FF2B5EF4-FFF2-40B4-BE49-F238E27FC236}">
                  <a16:creationId xmlns:a16="http://schemas.microsoft.com/office/drawing/2014/main" id="{310C905F-EE5A-874A-B26C-BD0A2ABBE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27888" y="5179716"/>
              <a:ext cx="399965" cy="533287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3C17C5A-08F0-2048-A7FE-6E5E456B5A9F}"/>
                </a:ext>
              </a:extLst>
            </p:cNvPr>
            <p:cNvSpPr/>
            <p:nvPr/>
          </p:nvSpPr>
          <p:spPr>
            <a:xfrm>
              <a:off x="9386496" y="5164217"/>
              <a:ext cx="2572932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NIST Kauai HI WWVH 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F30EC7E-635E-8B4B-92C7-AF3FB7225306}"/>
              </a:ext>
            </a:extLst>
          </p:cNvPr>
          <p:cNvGrpSpPr/>
          <p:nvPr userDrawn="1"/>
        </p:nvGrpSpPr>
        <p:grpSpPr>
          <a:xfrm>
            <a:off x="3049881" y="3014089"/>
            <a:ext cx="8909547" cy="944338"/>
            <a:chOff x="3049881" y="3014089"/>
            <a:chExt cx="8909547" cy="944338"/>
          </a:xfrm>
        </p:grpSpPr>
        <p:pic>
          <p:nvPicPr>
            <p:cNvPr id="55" name="Graphic 107">
              <a:extLst>
                <a:ext uri="{FF2B5EF4-FFF2-40B4-BE49-F238E27FC236}">
                  <a16:creationId xmlns:a16="http://schemas.microsoft.com/office/drawing/2014/main" id="{6A62D4F3-3ED0-EA4B-8CF6-8028F94D6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49881" y="3014089"/>
              <a:ext cx="413922" cy="551897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FB9BA38-91CD-0F48-94CD-E839404D2825}"/>
                </a:ext>
              </a:extLst>
            </p:cNvPr>
            <p:cNvSpPr/>
            <p:nvPr/>
          </p:nvSpPr>
          <p:spPr>
            <a:xfrm>
              <a:off x="9386496" y="3682967"/>
              <a:ext cx="2572932" cy="27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JILA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8201A2D-F2E3-194E-AF76-01F55D0DD832}"/>
              </a:ext>
            </a:extLst>
          </p:cNvPr>
          <p:cNvGrpSpPr/>
          <p:nvPr userDrawn="1"/>
        </p:nvGrpSpPr>
        <p:grpSpPr>
          <a:xfrm>
            <a:off x="7548842" y="1442346"/>
            <a:ext cx="4410586" cy="2108649"/>
            <a:chOff x="7548842" y="1442346"/>
            <a:chExt cx="4410586" cy="2108649"/>
          </a:xfrm>
        </p:grpSpPr>
        <p:pic>
          <p:nvPicPr>
            <p:cNvPr id="58" name="Graphic 105">
              <a:extLst>
                <a:ext uri="{FF2B5EF4-FFF2-40B4-BE49-F238E27FC236}">
                  <a16:creationId xmlns:a16="http://schemas.microsoft.com/office/drawing/2014/main" id="{06DC9F4F-E108-0643-8EB3-C2BD92FF8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548842" y="3017708"/>
              <a:ext cx="396156" cy="533287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1452F7A-6814-3D4F-9E4B-C5AD7589CB55}"/>
                </a:ext>
              </a:extLst>
            </p:cNvPr>
            <p:cNvSpPr/>
            <p:nvPr/>
          </p:nvSpPr>
          <p:spPr>
            <a:xfrm>
              <a:off x="9386496" y="1442346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Gaithersburg, MD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8765FD6-DFF9-7540-AF2B-57B1816D8312}"/>
              </a:ext>
            </a:extLst>
          </p:cNvPr>
          <p:cNvGrpSpPr/>
          <p:nvPr userDrawn="1"/>
        </p:nvGrpSpPr>
        <p:grpSpPr>
          <a:xfrm>
            <a:off x="3184246" y="1669492"/>
            <a:ext cx="8775182" cy="2078576"/>
            <a:chOff x="3184246" y="1669492"/>
            <a:chExt cx="8775182" cy="2078576"/>
          </a:xfrm>
        </p:grpSpPr>
        <p:pic>
          <p:nvPicPr>
            <p:cNvPr id="61" name="Graphic 106">
              <a:extLst>
                <a:ext uri="{FF2B5EF4-FFF2-40B4-BE49-F238E27FC236}">
                  <a16:creationId xmlns:a16="http://schemas.microsoft.com/office/drawing/2014/main" id="{F7DE8178-4D09-354F-9F62-374A9BCC3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84246" y="3214781"/>
              <a:ext cx="396156" cy="533287"/>
            </a:xfrm>
            <a:prstGeom prst="rect">
              <a:avLst/>
            </a:prstGeom>
          </p:spPr>
        </p:pic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EB87BB0-1B78-0A4E-81FC-A8790506F654}"/>
                </a:ext>
              </a:extLst>
            </p:cNvPr>
            <p:cNvSpPr/>
            <p:nvPr/>
          </p:nvSpPr>
          <p:spPr>
            <a:xfrm>
              <a:off x="9386496" y="1669492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Boulder, CO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86BCBA3-5537-E24E-AE28-676020E08C5A}"/>
              </a:ext>
            </a:extLst>
          </p:cNvPr>
          <p:cNvGrpSpPr/>
          <p:nvPr userDrawn="1"/>
        </p:nvGrpSpPr>
        <p:grpSpPr>
          <a:xfrm>
            <a:off x="3438590" y="2885325"/>
            <a:ext cx="8520838" cy="2779105"/>
            <a:chOff x="3438590" y="2885325"/>
            <a:chExt cx="8520838" cy="2779105"/>
          </a:xfrm>
        </p:grpSpPr>
        <p:pic>
          <p:nvPicPr>
            <p:cNvPr id="64" name="Graphic 46">
              <a:extLst>
                <a:ext uri="{FF2B5EF4-FFF2-40B4-BE49-F238E27FC236}">
                  <a16:creationId xmlns:a16="http://schemas.microsoft.com/office/drawing/2014/main" id="{96F43E18-D0CC-F846-B670-752C0A2C3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38590" y="2885325"/>
              <a:ext cx="399965" cy="533287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0418A9F-94CD-8A4C-9B4E-C0B41C6856E8}"/>
                </a:ext>
              </a:extLst>
            </p:cNvPr>
            <p:cNvSpPr/>
            <p:nvPr/>
          </p:nvSpPr>
          <p:spPr>
            <a:xfrm>
              <a:off x="9386496" y="5411604"/>
              <a:ext cx="2572932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NIST Ft. Collins CO WWV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7CE4B1F-2E5A-3D42-B6E0-8A07DC22CBDF}"/>
              </a:ext>
            </a:extLst>
          </p:cNvPr>
          <p:cNvGrpSpPr/>
          <p:nvPr userDrawn="1"/>
        </p:nvGrpSpPr>
        <p:grpSpPr>
          <a:xfrm>
            <a:off x="7761756" y="3061113"/>
            <a:ext cx="4193183" cy="663477"/>
            <a:chOff x="7761756" y="3061113"/>
            <a:chExt cx="4193183" cy="663477"/>
          </a:xfrm>
        </p:grpSpPr>
        <p:pic>
          <p:nvPicPr>
            <p:cNvPr id="67" name="Graphic 112">
              <a:extLst>
                <a:ext uri="{FF2B5EF4-FFF2-40B4-BE49-F238E27FC236}">
                  <a16:creationId xmlns:a16="http://schemas.microsoft.com/office/drawing/2014/main" id="{2FB0E087-3EF0-2142-8389-D7D56EA27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61756" y="3191303"/>
              <a:ext cx="399965" cy="533287"/>
            </a:xfrm>
            <a:prstGeom prst="rect">
              <a:avLst/>
            </a:prstGeom>
          </p:spPr>
        </p:pic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811AED5F-E92D-694C-A0ED-EF87311C3325}"/>
                </a:ext>
              </a:extLst>
            </p:cNvPr>
            <p:cNvSpPr/>
            <p:nvPr/>
          </p:nvSpPr>
          <p:spPr>
            <a:xfrm>
              <a:off x="9386496" y="3061113"/>
              <a:ext cx="2568443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Institute for Quantum </a:t>
              </a:r>
            </a:p>
            <a:p>
              <a:pPr>
                <a:lnSpc>
                  <a:spcPct val="70000"/>
                </a:lnSpc>
              </a:pPr>
              <a:r>
                <a:rPr lang="en-US" sz="1400" dirty="0"/>
                <a:t>Computer Science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DB1608B-4B7E-314F-92AA-4E4DA4BB5783}"/>
                </a:ext>
              </a:extLst>
            </p:cNvPr>
            <p:cNvSpPr/>
            <p:nvPr/>
          </p:nvSpPr>
          <p:spPr>
            <a:xfrm>
              <a:off x="9386496" y="3451251"/>
              <a:ext cx="2568443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Quantum Institute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DB8266B-A9B0-C946-B43E-54DBB4591A50}"/>
              </a:ext>
            </a:extLst>
          </p:cNvPr>
          <p:cNvGrpSpPr/>
          <p:nvPr userDrawn="1"/>
        </p:nvGrpSpPr>
        <p:grpSpPr>
          <a:xfrm>
            <a:off x="9386496" y="4709049"/>
            <a:ext cx="2608583" cy="533287"/>
            <a:chOff x="9386496" y="4709049"/>
            <a:chExt cx="2608583" cy="53328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7719CE1-9699-BA4A-8E79-79DFAE2CDF1F}"/>
                </a:ext>
              </a:extLst>
            </p:cNvPr>
            <p:cNvSpPr txBox="1"/>
            <p:nvPr/>
          </p:nvSpPr>
          <p:spPr>
            <a:xfrm>
              <a:off x="9386496" y="4882079"/>
              <a:ext cx="2317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Atomic Clock Signal Stations </a:t>
              </a:r>
            </a:p>
          </p:txBody>
        </p:sp>
        <p:pic>
          <p:nvPicPr>
            <p:cNvPr id="72" name="Graphic 99">
              <a:extLst>
                <a:ext uri="{FF2B5EF4-FFF2-40B4-BE49-F238E27FC236}">
                  <a16:creationId xmlns:a16="http://schemas.microsoft.com/office/drawing/2014/main" id="{766DB3A3-9241-4043-9456-DFBCC842B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595114" y="4709049"/>
              <a:ext cx="399965" cy="533287"/>
            </a:xfrm>
            <a:prstGeom prst="rect">
              <a:avLst/>
            </a:prstGeom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02773CDA-B753-EF49-B37F-85AFB6A2F589}"/>
              </a:ext>
            </a:extLst>
          </p:cNvPr>
          <p:cNvGrpSpPr/>
          <p:nvPr userDrawn="1"/>
        </p:nvGrpSpPr>
        <p:grpSpPr>
          <a:xfrm>
            <a:off x="5781681" y="2707527"/>
            <a:ext cx="6177747" cy="3997818"/>
            <a:chOff x="5781681" y="2707527"/>
            <a:chExt cx="6177747" cy="3997818"/>
          </a:xfrm>
        </p:grpSpPr>
        <p:pic>
          <p:nvPicPr>
            <p:cNvPr id="74" name="Graphic 103">
              <a:extLst>
                <a:ext uri="{FF2B5EF4-FFF2-40B4-BE49-F238E27FC236}">
                  <a16:creationId xmlns:a16="http://schemas.microsoft.com/office/drawing/2014/main" id="{409BCBEA-C8FD-8C40-99FF-2D0AF202F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81681" y="2707527"/>
              <a:ext cx="399965" cy="533287"/>
            </a:xfrm>
            <a:prstGeom prst="rect">
              <a:avLst/>
            </a:prstGeom>
          </p:spPr>
        </p:pic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2129ED30-30C9-D649-B389-5AD67D7DC1B7}"/>
                </a:ext>
              </a:extLst>
            </p:cNvPr>
            <p:cNvSpPr/>
            <p:nvPr/>
          </p:nvSpPr>
          <p:spPr>
            <a:xfrm>
              <a:off x="9386496" y="6428281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Advanced Materials</a:t>
              </a:r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D7229DDB-8B16-CE44-9AEF-4E442E221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577707" y="4049318"/>
              <a:ext cx="160723" cy="167711"/>
            </a:xfrm>
            <a:prstGeom prst="rect">
              <a:avLst/>
            </a:prstGeom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02B465A-31BA-D543-91A3-B83151C71E2E}"/>
              </a:ext>
            </a:extLst>
          </p:cNvPr>
          <p:cNvGrpSpPr/>
          <p:nvPr userDrawn="1"/>
        </p:nvGrpSpPr>
        <p:grpSpPr>
          <a:xfrm>
            <a:off x="1241674" y="2506049"/>
            <a:ext cx="10717754" cy="3723222"/>
            <a:chOff x="1241674" y="2506049"/>
            <a:chExt cx="10717754" cy="3723222"/>
          </a:xfrm>
        </p:grpSpPr>
        <p:pic>
          <p:nvPicPr>
            <p:cNvPr id="78" name="Graphic 104">
              <a:extLst>
                <a:ext uri="{FF2B5EF4-FFF2-40B4-BE49-F238E27FC236}">
                  <a16:creationId xmlns:a16="http://schemas.microsoft.com/office/drawing/2014/main" id="{355C9EEA-465D-004C-B494-F7B951B33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93705" y="2506049"/>
              <a:ext cx="399965" cy="533287"/>
            </a:xfrm>
            <a:prstGeom prst="rect">
              <a:avLst/>
            </a:prstGeom>
          </p:spPr>
        </p:pic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642130-B156-F340-BB37-D0FA7C3043DE}"/>
                </a:ext>
              </a:extLst>
            </p:cNvPr>
            <p:cNvSpPr/>
            <p:nvPr/>
          </p:nvSpPr>
          <p:spPr>
            <a:xfrm>
              <a:off x="9386496" y="5952207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Forensic Science</a:t>
              </a:r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DBA46853-2A02-714E-8A91-44341F8C0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477346" y="3670176"/>
              <a:ext cx="160723" cy="167711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BF11748D-2A32-914C-BA34-03B6FDA02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65473" y="3090313"/>
              <a:ext cx="160723" cy="167711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82AB8C96-086E-0E46-BD1E-BE94DA254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41674" y="4193501"/>
              <a:ext cx="160723" cy="167711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C883388-A904-CA42-909C-ABBF69E1BA76}"/>
              </a:ext>
            </a:extLst>
          </p:cNvPr>
          <p:cNvGrpSpPr/>
          <p:nvPr userDrawn="1"/>
        </p:nvGrpSpPr>
        <p:grpSpPr>
          <a:xfrm>
            <a:off x="761347" y="1840481"/>
            <a:ext cx="11198081" cy="4631465"/>
            <a:chOff x="761347" y="1840481"/>
            <a:chExt cx="11198081" cy="4631465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0C3E210-EF33-6E44-875A-6D8838025B6B}"/>
                </a:ext>
              </a:extLst>
            </p:cNvPr>
            <p:cNvSpPr/>
            <p:nvPr/>
          </p:nvSpPr>
          <p:spPr>
            <a:xfrm>
              <a:off x="9386496" y="6194882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Disaster Resilience</a:t>
              </a:r>
            </a:p>
          </p:txBody>
        </p:sp>
        <p:pic>
          <p:nvPicPr>
            <p:cNvPr id="85" name="Graphic 46">
              <a:extLst>
                <a:ext uri="{FF2B5EF4-FFF2-40B4-BE49-F238E27FC236}">
                  <a16:creationId xmlns:a16="http://schemas.microsoft.com/office/drawing/2014/main" id="{8B7D93D3-290E-7941-AE39-E1014F130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38590" y="3309071"/>
              <a:ext cx="399965" cy="533286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6B38E01-4A2B-4944-AF00-2C44CEFD9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950242" y="5179716"/>
              <a:ext cx="160723" cy="167711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148E42E4-7822-6F42-873F-5AAAA74CC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13343" y="4828756"/>
              <a:ext cx="160723" cy="167711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F8348315-7DAA-AD4D-9AE1-C0885D143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5836949">
              <a:off x="4689253" y="4101112"/>
              <a:ext cx="148134" cy="15457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55DC3D23-5EDB-D340-BF1E-369A99E7A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816118" y="3475220"/>
              <a:ext cx="160723" cy="167711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A079E438-F513-9247-B8EB-C1787BB8D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35032" y="5006096"/>
              <a:ext cx="160723" cy="167711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F1F7040-DE88-1840-AA71-749F2530E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255956" y="3035382"/>
              <a:ext cx="160723" cy="167711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E7A603C8-8451-654D-B092-F0673B203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950437" y="3324749"/>
              <a:ext cx="160723" cy="167711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33E9F544-C1CF-744D-A78F-3F339E4F4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1347" y="2361342"/>
              <a:ext cx="160723" cy="167711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D2519AA3-8E6E-BA48-BCAA-13DFFE0BA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92841" y="1840481"/>
              <a:ext cx="160723" cy="167711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0263E93A-59E2-F94A-BD7E-FCF288842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483011" y="4435240"/>
              <a:ext cx="160723" cy="1677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117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B3025B2-F8BD-074A-B93B-B3CE52BAB1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8AB3B5E-F287-6A4D-B452-56C37FB03122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FY 2018 Budget : $1.198 B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DD65A3-8D4A-AF45-8715-947087810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7E082E2-9102-DF43-8359-348B845F8538}"/>
              </a:ext>
            </a:extLst>
          </p:cNvPr>
          <p:cNvGraphicFramePr/>
          <p:nvPr userDrawn="1"/>
        </p:nvGraphicFramePr>
        <p:xfrm>
          <a:off x="1217917" y="1147819"/>
          <a:ext cx="9865893" cy="5564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2">
            <a:extLst>
              <a:ext uri="{FF2B5EF4-FFF2-40B4-BE49-F238E27FC236}">
                <a16:creationId xmlns:a16="http://schemas.microsoft.com/office/drawing/2014/main" id="{9E83A0A9-5900-2046-8412-68D4B81A622B}"/>
              </a:ext>
            </a:extLst>
          </p:cNvPr>
          <p:cNvSpPr txBox="1"/>
          <p:nvPr userDrawn="1"/>
        </p:nvSpPr>
        <p:spPr>
          <a:xfrm>
            <a:off x="514860" y="4045149"/>
            <a:ext cx="3278607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 panose="020B0604020202020204" pitchFamily="34" charset="0"/>
              </a:rPr>
              <a:t>ITS (Manufacturing USA)</a:t>
            </a:r>
          </a:p>
          <a:p>
            <a:r>
              <a:rPr lang="en-US" sz="2000" b="1" dirty="0">
                <a:cs typeface="Arial" panose="020B0604020202020204" pitchFamily="34" charset="0"/>
              </a:rPr>
              <a:t>$15 Million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B964FE76-9FAC-D24F-B4B9-E1FF6AD22DD1}"/>
              </a:ext>
            </a:extLst>
          </p:cNvPr>
          <p:cNvSpPr txBox="1"/>
          <p:nvPr userDrawn="1"/>
        </p:nvSpPr>
        <p:spPr>
          <a:xfrm>
            <a:off x="1593747" y="5073601"/>
            <a:ext cx="2401475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 panose="020B0604020202020204" pitchFamily="34" charset="0"/>
              </a:rPr>
              <a:t>ITS (Hollings MEP)</a:t>
            </a:r>
          </a:p>
          <a:p>
            <a:r>
              <a:rPr lang="en-US" sz="2000" b="1" dirty="0">
                <a:cs typeface="Arial" panose="020B0604020202020204" pitchFamily="34" charset="0"/>
              </a:rPr>
              <a:t>$140 Million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4E94E506-F106-C244-B60F-8CA086C08B6A}"/>
              </a:ext>
            </a:extLst>
          </p:cNvPr>
          <p:cNvSpPr txBox="1"/>
          <p:nvPr userDrawn="1"/>
        </p:nvSpPr>
        <p:spPr>
          <a:xfrm>
            <a:off x="3862057" y="2793864"/>
            <a:ext cx="2397140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Construction (CRF)</a:t>
            </a:r>
          </a:p>
          <a:p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$319 Million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D7846AAB-11D3-E841-9894-7B7B61B03641}"/>
              </a:ext>
            </a:extLst>
          </p:cNvPr>
          <p:cNvSpPr txBox="1"/>
          <p:nvPr userDrawn="1"/>
        </p:nvSpPr>
        <p:spPr>
          <a:xfrm>
            <a:off x="6356593" y="3686323"/>
            <a:ext cx="2164091" cy="11930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Laboratory Research (STRS)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$724.5 Million</a:t>
            </a:r>
            <a:endParaRPr lang="en-US" sz="1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C2A011-FD91-B643-88C1-C7750ACB1243}"/>
              </a:ext>
            </a:extLst>
          </p:cNvPr>
          <p:cNvSpPr txBox="1"/>
          <p:nvPr userDrawn="1"/>
        </p:nvSpPr>
        <p:spPr>
          <a:xfrm>
            <a:off x="7438638" y="6264965"/>
            <a:ext cx="2683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FY 2018 Appropriated Budget </a:t>
            </a:r>
          </a:p>
        </p:txBody>
      </p:sp>
    </p:spTree>
    <p:extLst>
      <p:ext uri="{BB962C8B-B14F-4D97-AF65-F5344CB8AC3E}">
        <p14:creationId xmlns:p14="http://schemas.microsoft.com/office/powerpoint/2010/main" val="20685689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F32696-EA7F-5748-9F52-B929B1822A7F}"/>
              </a:ext>
            </a:extLst>
          </p:cNvPr>
          <p:cNvCxnSpPr/>
          <p:nvPr userDrawn="1"/>
        </p:nvCxnSpPr>
        <p:spPr>
          <a:xfrm>
            <a:off x="8866208" y="1085956"/>
            <a:ext cx="0" cy="3208252"/>
          </a:xfrm>
          <a:prstGeom prst="line">
            <a:avLst/>
          </a:prstGeom>
          <a:ln w="15875"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19523CFC-0290-8443-8795-72B3317FFB13}"/>
              </a:ext>
            </a:extLst>
          </p:cNvPr>
          <p:cNvSpPr/>
          <p:nvPr userDrawn="1"/>
        </p:nvSpPr>
        <p:spPr>
          <a:xfrm>
            <a:off x="2424544" y="3931919"/>
            <a:ext cx="9767455" cy="2926081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DBB8398-06C0-5842-82EB-B24E68637357}"/>
              </a:ext>
            </a:extLst>
          </p:cNvPr>
          <p:cNvSpPr txBox="1">
            <a:spLocks/>
          </p:cNvSpPr>
          <p:nvPr userDrawn="1"/>
        </p:nvSpPr>
        <p:spPr>
          <a:xfrm>
            <a:off x="1099457" y="-6531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</a:rPr>
              <a:t>Innovation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1" name="Picture 4" descr="abraham lincoln famous quotes">
            <a:extLst>
              <a:ext uri="{FF2B5EF4-FFF2-40B4-BE49-F238E27FC236}">
                <a16:creationId xmlns:a16="http://schemas.microsoft.com/office/drawing/2014/main" id="{31238FCF-C1CB-EB49-A322-A065675978C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855" y="1074381"/>
            <a:ext cx="2438400" cy="306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ED0E114-B668-8D4D-8D0E-846F84DC7DBF}"/>
              </a:ext>
            </a:extLst>
          </p:cNvPr>
          <p:cNvSpPr txBox="1"/>
          <p:nvPr userDrawn="1"/>
        </p:nvSpPr>
        <p:spPr>
          <a:xfrm>
            <a:off x="2567080" y="1461560"/>
            <a:ext cx="5674103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The patent system … added the fuel of interest to the fire of genius in the discovery and production of new and useful things.</a:t>
            </a:r>
          </a:p>
          <a:p>
            <a:r>
              <a:rPr lang="en-US" sz="2000" i="1" dirty="0"/>
              <a:t>	</a:t>
            </a:r>
            <a:r>
              <a:rPr lang="en-US" i="1" dirty="0"/>
              <a:t>Abraham Lincoln – April 6, 1858</a:t>
            </a:r>
          </a:p>
        </p:txBody>
      </p:sp>
      <p:pic>
        <p:nvPicPr>
          <p:cNvPr id="13" name="Picture 6" descr="http://ipwatchdog.com/images/george-washington-150-180.jpg">
            <a:extLst>
              <a:ext uri="{FF2B5EF4-FFF2-40B4-BE49-F238E27FC236}">
                <a16:creationId xmlns:a16="http://schemas.microsoft.com/office/drawing/2014/main" id="{F8724A43-6581-C44B-808F-7B7DCD21A7C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55" y="3931920"/>
            <a:ext cx="243840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mage result">
            <a:extLst>
              <a:ext uri="{FF2B5EF4-FFF2-40B4-BE49-F238E27FC236}">
                <a16:creationId xmlns:a16="http://schemas.microsoft.com/office/drawing/2014/main" id="{B40D9F77-AEA1-714D-8708-89767A5AD13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98830" y="1196270"/>
            <a:ext cx="2890866" cy="236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68E38DC-E64E-9F46-B4E2-1E65F0E045F0}"/>
              </a:ext>
            </a:extLst>
          </p:cNvPr>
          <p:cNvSpPr txBox="1"/>
          <p:nvPr userDrawn="1"/>
        </p:nvSpPr>
        <p:spPr>
          <a:xfrm>
            <a:off x="9603840" y="3562586"/>
            <a:ext cx="2151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U.S. Patent No. 6469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5E14D42-400B-4D41-A83F-A72DB8FC72A9}"/>
              </a:ext>
            </a:extLst>
          </p:cNvPr>
          <p:cNvSpPr/>
          <p:nvPr userDrawn="1"/>
        </p:nvSpPr>
        <p:spPr>
          <a:xfrm>
            <a:off x="2567080" y="4126802"/>
            <a:ext cx="9188246" cy="2611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cs typeface="Calibri" panose="020F0502020204030204" pitchFamily="34" charset="0"/>
              </a:rPr>
              <a:t>…Giving effectual encouragement as well to the introduction of </a:t>
            </a:r>
            <a:r>
              <a:rPr lang="en-US" sz="2800" b="1" dirty="0">
                <a:solidFill>
                  <a:schemeClr val="bg1"/>
                </a:solidFill>
                <a:cs typeface="Calibri" panose="020F0502020204030204" pitchFamily="34" charset="0"/>
              </a:rPr>
              <a:t>new and useful inventions </a:t>
            </a:r>
            <a:r>
              <a:rPr lang="en-US" sz="2800" dirty="0">
                <a:solidFill>
                  <a:schemeClr val="bg1"/>
                </a:solidFill>
                <a:cs typeface="Calibri" panose="020F0502020204030204" pitchFamily="34" charset="0"/>
              </a:rPr>
              <a:t>from abroad as to the exertions of skill and genius in producing them at home, and of facilitating the intercourse between the distant parts of our country… </a:t>
            </a:r>
          </a:p>
          <a:p>
            <a:r>
              <a:rPr lang="en-US" i="1" dirty="0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r>
              <a:rPr lang="en-US" sz="2000" i="1" dirty="0">
                <a:solidFill>
                  <a:schemeClr val="bg1"/>
                </a:solidFill>
                <a:cs typeface="Calibri" panose="020F0502020204030204" pitchFamily="34" charset="0"/>
              </a:rPr>
              <a:t>George Washington, State of the Union Address, January 8, 1790 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CE88B-382A-DC49-B741-74B9B0E0EE6C}"/>
              </a:ext>
            </a:extLst>
          </p:cNvPr>
          <p:cNvCxnSpPr>
            <a:cxnSpLocks/>
          </p:cNvCxnSpPr>
          <p:nvPr userDrawn="1"/>
        </p:nvCxnSpPr>
        <p:spPr>
          <a:xfrm>
            <a:off x="2424545" y="3931920"/>
            <a:ext cx="68765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169367EB-21D8-344D-95BC-FACEB4FCAC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9FEA308-8F49-7F46-A259-495E1DA6846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EF5B7AFA-1998-0449-A6AE-FF7D4B4ECA59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Innovation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7444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A06AE-A188-C244-ACBD-83BB32A6F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F16841-B892-584A-96E6-3D8D12AE2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F6868-B405-CA44-B412-5D6C4F518A0C}" type="datetimeFigureOut">
              <a:rPr lang="en-US" smtClean="0"/>
              <a:t>7/18/24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2FA9FA-52CE-4E45-8FAE-80E6111E9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A3D6CE-66E1-194F-B3BE-92F3C7212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A3A-841E-C04D-A6C3-2A644B41F8FE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4DC930C-EE08-2047-91CC-9D9E2E2780E2}"/>
              </a:ext>
            </a:extLst>
          </p:cNvPr>
          <p:cNvGrpSpPr/>
          <p:nvPr userDrawn="1"/>
        </p:nvGrpSpPr>
        <p:grpSpPr>
          <a:xfrm>
            <a:off x="0" y="0"/>
            <a:ext cx="13239208" cy="7167023"/>
            <a:chOff x="-279991" y="0"/>
            <a:chExt cx="13239208" cy="7167023"/>
          </a:xfrm>
        </p:grpSpPr>
        <p:pic>
          <p:nvPicPr>
            <p:cNvPr id="7" name="Picture 2" descr="http://media.washtimes.com.s3.amazonaws.com/media/image/2015/09/08/9_8_2015_2constitution8201.jpg">
              <a:extLst>
                <a:ext uri="{FF2B5EF4-FFF2-40B4-BE49-F238E27FC236}">
                  <a16:creationId xmlns:a16="http://schemas.microsoft.com/office/drawing/2014/main" id="{8FB1141C-E09B-6E4C-931A-807B4A8B190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279991" y="0"/>
              <a:ext cx="1247199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718AA8-D11E-064C-924F-788F1F9D695A}"/>
                </a:ext>
              </a:extLst>
            </p:cNvPr>
            <p:cNvSpPr/>
            <p:nvPr/>
          </p:nvSpPr>
          <p:spPr>
            <a:xfrm>
              <a:off x="-279990" y="0"/>
              <a:ext cx="12471990" cy="6858000"/>
            </a:xfrm>
            <a:prstGeom prst="rect">
              <a:avLst/>
            </a:prstGeom>
            <a:solidFill>
              <a:srgbClr val="202730">
                <a:alpha val="7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36823C-37C1-0045-BBD6-1D97E3534240}"/>
                </a:ext>
              </a:extLst>
            </p:cNvPr>
            <p:cNvGrpSpPr/>
            <p:nvPr/>
          </p:nvGrpSpPr>
          <p:grpSpPr>
            <a:xfrm>
              <a:off x="6375537" y="583343"/>
              <a:ext cx="6583680" cy="6583680"/>
              <a:chOff x="6925234" y="-971550"/>
              <a:chExt cx="6583680" cy="658368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C4C33D91-0FD3-764A-8FF9-84DC6C89AF33}"/>
                  </a:ext>
                </a:extLst>
              </p:cNvPr>
              <p:cNvSpPr/>
              <p:nvPr/>
            </p:nvSpPr>
            <p:spPr>
              <a:xfrm>
                <a:off x="6925234" y="-971550"/>
                <a:ext cx="6583680" cy="6583680"/>
              </a:xfrm>
              <a:prstGeom prst="ellipse">
                <a:avLst/>
              </a:prstGeom>
              <a:solidFill>
                <a:srgbClr val="A7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" name="Picture 2" descr="http://media.washtimes.com.s3.amazonaws.com/media/image/2015/09/08/9_8_2015_2constitution8201.jpg">
                <a:extLst>
                  <a:ext uri="{FF2B5EF4-FFF2-40B4-BE49-F238E27FC236}">
                    <a16:creationId xmlns:a16="http://schemas.microsoft.com/office/drawing/2014/main" id="{E77330B0-BF73-594A-9D7B-B97CE55420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" r="24789"/>
              <a:stretch/>
            </p:blipFill>
            <p:spPr bwMode="auto">
              <a:xfrm>
                <a:off x="7062394" y="-834390"/>
                <a:ext cx="6309360" cy="6309360"/>
              </a:xfrm>
              <a:prstGeom prst="ellipse">
                <a:avLst/>
              </a:prstGeom>
              <a:noFill/>
              <a:ln w="114300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2640681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B463C711-6EFA-AB48-9D4D-E1596349AED3}"/>
              </a:ext>
            </a:extLst>
          </p:cNvPr>
          <p:cNvSpPr/>
          <p:nvPr userDrawn="1"/>
        </p:nvSpPr>
        <p:spPr>
          <a:xfrm>
            <a:off x="10173653" y="3561055"/>
            <a:ext cx="1399032" cy="2013995"/>
          </a:xfrm>
          <a:prstGeom prst="rect">
            <a:avLst/>
          </a:prstGeom>
          <a:solidFill>
            <a:srgbClr val="B9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A246BB-878C-A549-9E10-6187B55155DE}"/>
              </a:ext>
            </a:extLst>
          </p:cNvPr>
          <p:cNvSpPr txBox="1"/>
          <p:nvPr userDrawn="1"/>
        </p:nvSpPr>
        <p:spPr>
          <a:xfrm>
            <a:off x="10173653" y="4198719"/>
            <a:ext cx="141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NIST Center for Neutron Research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8D1DB51-7206-B549-948D-7F367B1FC1D2}"/>
              </a:ext>
            </a:extLst>
          </p:cNvPr>
          <p:cNvSpPr/>
          <p:nvPr userDrawn="1"/>
        </p:nvSpPr>
        <p:spPr>
          <a:xfrm>
            <a:off x="8586154" y="3561055"/>
            <a:ext cx="1399032" cy="2013995"/>
          </a:xfrm>
          <a:prstGeom prst="rect">
            <a:avLst/>
          </a:prstGeom>
          <a:solidFill>
            <a:srgbClr val="B949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B9D1F9-8865-4042-BF49-D46857432514}"/>
              </a:ext>
            </a:extLst>
          </p:cNvPr>
          <p:cNvSpPr txBox="1"/>
          <p:nvPr userDrawn="1"/>
        </p:nvSpPr>
        <p:spPr>
          <a:xfrm>
            <a:off x="8507867" y="4198719"/>
            <a:ext cx="15601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Center for Nanoscale Science and Technology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3B4D763-4E78-6146-BC8F-46813D75D13B}"/>
              </a:ext>
            </a:extLst>
          </p:cNvPr>
          <p:cNvSpPr/>
          <p:nvPr userDrawn="1"/>
        </p:nvSpPr>
        <p:spPr>
          <a:xfrm>
            <a:off x="6976872" y="3561054"/>
            <a:ext cx="1450646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B3B568-EB31-8944-943E-2B76F1466F7B}"/>
              </a:ext>
            </a:extLst>
          </p:cNvPr>
          <p:cNvSpPr txBox="1"/>
          <p:nvPr userDrawn="1"/>
        </p:nvSpPr>
        <p:spPr>
          <a:xfrm>
            <a:off x="6662336" y="4198719"/>
            <a:ext cx="208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Communication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Technology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8B28076-EC80-664B-B32A-28EC5FEFC8C7}"/>
              </a:ext>
            </a:extLst>
          </p:cNvPr>
          <p:cNvSpPr/>
          <p:nvPr userDrawn="1"/>
        </p:nvSpPr>
        <p:spPr>
          <a:xfrm>
            <a:off x="5416537" y="3561055"/>
            <a:ext cx="140359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7E7FA77-5732-EB4C-87F5-7B805FE34A46}"/>
              </a:ext>
            </a:extLst>
          </p:cNvPr>
          <p:cNvSpPr txBox="1"/>
          <p:nvPr userDrawn="1"/>
        </p:nvSpPr>
        <p:spPr>
          <a:xfrm>
            <a:off x="5074836" y="4198719"/>
            <a:ext cx="208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Information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Technology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0355AFD-E12D-6F43-88AA-93386E027ABD}"/>
              </a:ext>
            </a:extLst>
          </p:cNvPr>
          <p:cNvSpPr/>
          <p:nvPr userDrawn="1"/>
        </p:nvSpPr>
        <p:spPr>
          <a:xfrm>
            <a:off x="3836549" y="3561054"/>
            <a:ext cx="139903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F8F652-0A36-E74D-86A0-730E72C3A84E}"/>
              </a:ext>
            </a:extLst>
          </p:cNvPr>
          <p:cNvSpPr txBox="1"/>
          <p:nvPr userDrawn="1"/>
        </p:nvSpPr>
        <p:spPr>
          <a:xfrm>
            <a:off x="3500036" y="4198719"/>
            <a:ext cx="2086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Engineering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59CCEE8-265E-9E4B-B528-4740374ECCAB}"/>
              </a:ext>
            </a:extLst>
          </p:cNvPr>
          <p:cNvSpPr/>
          <p:nvPr userDrawn="1"/>
        </p:nvSpPr>
        <p:spPr>
          <a:xfrm>
            <a:off x="651527" y="3561054"/>
            <a:ext cx="139903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68981B6-0D30-994F-868B-DA4C836ED7A0}"/>
              </a:ext>
            </a:extLst>
          </p:cNvPr>
          <p:cNvSpPr/>
          <p:nvPr userDrawn="1"/>
        </p:nvSpPr>
        <p:spPr>
          <a:xfrm>
            <a:off x="2254237" y="3561055"/>
            <a:ext cx="140359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10">
            <a:extLst>
              <a:ext uri="{FF2B5EF4-FFF2-40B4-BE49-F238E27FC236}">
                <a16:creationId xmlns:a16="http://schemas.microsoft.com/office/drawing/2014/main" id="{5C9C16B3-210C-B043-941B-2BCED4B8A78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36549" y="2348884"/>
            <a:ext cx="1402923" cy="1403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0">
            <a:extLst>
              <a:ext uri="{FF2B5EF4-FFF2-40B4-BE49-F238E27FC236}">
                <a16:creationId xmlns:a16="http://schemas.microsoft.com/office/drawing/2014/main" id="{5B3B17BB-B428-544F-86C8-F1F68191F57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76872" y="2353774"/>
            <a:ext cx="1453896" cy="139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False color SEM showing electrical testing of a carbon nanotube bundle using the nanoscale-positioning in-situ probe system. ">
            <a:extLst>
              <a:ext uri="{FF2B5EF4-FFF2-40B4-BE49-F238E27FC236}">
                <a16:creationId xmlns:a16="http://schemas.microsoft.com/office/drawing/2014/main" id="{DA375C84-93CF-8D4A-899F-EEA76BAD623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9" b="-886"/>
          <a:stretch/>
        </p:blipFill>
        <p:spPr bwMode="auto">
          <a:xfrm>
            <a:off x="8582008" y="2346319"/>
            <a:ext cx="1399032" cy="1401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4">
            <a:extLst>
              <a:ext uri="{FF2B5EF4-FFF2-40B4-BE49-F238E27FC236}">
                <a16:creationId xmlns:a16="http://schemas.microsoft.com/office/drawing/2014/main" id="{92C40D67-1097-D343-B9BE-D85D74FAE4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10173653" y="2348884"/>
            <a:ext cx="1399032" cy="1399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6">
            <a:extLst>
              <a:ext uri="{FF2B5EF4-FFF2-40B4-BE49-F238E27FC236}">
                <a16:creationId xmlns:a16="http://schemas.microsoft.com/office/drawing/2014/main" id="{E88D6925-0F2E-0341-A147-41D14A1646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/>
          <a:stretch>
            <a:fillRect/>
          </a:stretch>
        </p:blipFill>
        <p:spPr bwMode="auto">
          <a:xfrm>
            <a:off x="5416970" y="2348884"/>
            <a:ext cx="1399013" cy="139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E6500C4B-36DF-BA4F-9E05-F07444736522}"/>
              </a:ext>
            </a:extLst>
          </p:cNvPr>
          <p:cNvSpPr txBox="1"/>
          <p:nvPr userDrawn="1"/>
        </p:nvSpPr>
        <p:spPr>
          <a:xfrm>
            <a:off x="2072917" y="4198719"/>
            <a:ext cx="17677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Physical Measurement Laboratory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FCD9B73-1D4F-FE4E-AB8E-AA59601D4CBD}"/>
              </a:ext>
            </a:extLst>
          </p:cNvPr>
          <p:cNvSpPr txBox="1"/>
          <p:nvPr userDrawn="1"/>
        </p:nvSpPr>
        <p:spPr>
          <a:xfrm>
            <a:off x="432382" y="4198719"/>
            <a:ext cx="183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Material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Measurement Laboratory</a:t>
            </a:r>
          </a:p>
        </p:txBody>
      </p:sp>
      <p:pic>
        <p:nvPicPr>
          <p:cNvPr id="71" name="Picture 8">
            <a:extLst>
              <a:ext uri="{FF2B5EF4-FFF2-40B4-BE49-F238E27FC236}">
                <a16:creationId xmlns:a16="http://schemas.microsoft.com/office/drawing/2014/main" id="{9EED324E-25BC-9147-BC52-FF58D33DB5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/>
          <a:stretch>
            <a:fillRect/>
          </a:stretch>
        </p:blipFill>
        <p:spPr bwMode="auto">
          <a:xfrm>
            <a:off x="2259313" y="2348884"/>
            <a:ext cx="1401578" cy="1401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0" descr="DNA sequencing">
            <a:extLst>
              <a:ext uri="{FF2B5EF4-FFF2-40B4-BE49-F238E27FC236}">
                <a16:creationId xmlns:a16="http://schemas.microsoft.com/office/drawing/2014/main" id="{F88861C1-B7A2-E346-A5D6-F418DE5D89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527" y="2348884"/>
            <a:ext cx="1399032" cy="1399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E0C30A09-75D8-CE47-858A-E88D0129C47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2E80D1C-9385-AE4C-89FA-77775F6AC94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75" name="Title 1">
            <a:extLst>
              <a:ext uri="{FF2B5EF4-FFF2-40B4-BE49-F238E27FC236}">
                <a16:creationId xmlns:a16="http://schemas.microsoft.com/office/drawing/2014/main" id="{9883E8DA-BC8F-7C4D-8999-59315899572C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Laboratory Programs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6882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E294D5-A8C2-AD47-B9A0-71D08EA052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5B3A54-C7E7-B542-9D0D-A3CEDD85ED94}"/>
              </a:ext>
            </a:extLst>
          </p:cNvPr>
          <p:cNvSpPr/>
          <p:nvPr userDrawn="1"/>
        </p:nvSpPr>
        <p:spPr>
          <a:xfrm>
            <a:off x="1152691" y="1073426"/>
            <a:ext cx="9880600" cy="5057790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9C9AD0-C5DF-884B-8914-04B5744EC10A}"/>
              </a:ext>
            </a:extLst>
          </p:cNvPr>
          <p:cNvSpPr txBox="1"/>
          <p:nvPr userDrawn="1"/>
        </p:nvSpPr>
        <p:spPr>
          <a:xfrm>
            <a:off x="1658685" y="1834991"/>
            <a:ext cx="9098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i="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STAY IN TOUCH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6E2D3A-3375-AE4F-9E05-7D030800E664}"/>
              </a:ext>
            </a:extLst>
          </p:cNvPr>
          <p:cNvSpPr txBox="1"/>
          <p:nvPr userDrawn="1"/>
        </p:nvSpPr>
        <p:spPr>
          <a:xfrm>
            <a:off x="4014631" y="3528737"/>
            <a:ext cx="4387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0" i="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CONTACT US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127BD9-D6D1-C646-ACAC-966CF54B085B}"/>
              </a:ext>
            </a:extLst>
          </p:cNvPr>
          <p:cNvCxnSpPr>
            <a:cxnSpLocks/>
          </p:cNvCxnSpPr>
          <p:nvPr userDrawn="1"/>
        </p:nvCxnSpPr>
        <p:spPr>
          <a:xfrm>
            <a:off x="1742741" y="3283198"/>
            <a:ext cx="878899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BA8313A-768B-B94C-A24C-8CD9C34E5C51}"/>
              </a:ext>
            </a:extLst>
          </p:cNvPr>
          <p:cNvSpPr txBox="1"/>
          <p:nvPr userDrawn="1"/>
        </p:nvSpPr>
        <p:spPr>
          <a:xfrm>
            <a:off x="7846955" y="4830528"/>
            <a:ext cx="2285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@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usnistgov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4D5F27-B59A-4444-88AA-8E14B07BA7CA}"/>
              </a:ext>
            </a:extLst>
          </p:cNvPr>
          <p:cNvSpPr txBox="1"/>
          <p:nvPr userDrawn="1"/>
        </p:nvSpPr>
        <p:spPr>
          <a:xfrm>
            <a:off x="3539369" y="4830527"/>
            <a:ext cx="1669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NIST.gov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BCC37E2-5E62-3A4D-AF8E-33213B1779C9}"/>
              </a:ext>
            </a:extLst>
          </p:cNvPr>
          <p:cNvSpPr/>
          <p:nvPr userDrawn="1"/>
        </p:nvSpPr>
        <p:spPr>
          <a:xfrm>
            <a:off x="2598617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01E3661-6280-5246-961F-7B1856B1C693}"/>
              </a:ext>
            </a:extLst>
          </p:cNvPr>
          <p:cNvSpPr/>
          <p:nvPr userDrawn="1"/>
        </p:nvSpPr>
        <p:spPr>
          <a:xfrm>
            <a:off x="6906203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2E182D0-1774-8449-A0AD-DF922D7172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814" y="4561416"/>
            <a:ext cx="974555" cy="9075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67E0AB-A1DD-4241-B947-D0EB6EDE8F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705" y="4652443"/>
            <a:ext cx="779059" cy="7255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5422337E-F3BC-AF44-8B4F-3C71D0123507}"/>
              </a:ext>
            </a:extLst>
          </p:cNvPr>
          <p:cNvSpPr/>
          <p:nvPr userDrawn="1"/>
        </p:nvSpPr>
        <p:spPr>
          <a:xfrm>
            <a:off x="5983566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93AA7D5-2DB8-5D45-8023-5DDCE4B0D01D}"/>
              </a:ext>
            </a:extLst>
          </p:cNvPr>
          <p:cNvSpPr/>
          <p:nvPr userDrawn="1"/>
        </p:nvSpPr>
        <p:spPr>
          <a:xfrm>
            <a:off x="5077403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0BE51CF-2ABA-1149-B4EE-E8D43619FAC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145694" y="4749713"/>
            <a:ext cx="510664" cy="4879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FE699CD-AE14-D44F-B6F0-756B9CBE2D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373656" y="4749713"/>
            <a:ext cx="225940" cy="48796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A44C22B-3097-5540-BBD9-95E97CCE80F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019563" y="346642"/>
            <a:ext cx="3831741" cy="50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56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8091F42-D043-2D40-AF98-6BB2A82D0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75"/>
            <a:ext cx="12228755" cy="68786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27B43AF-6FA8-604C-9658-6C886FE656D4}"/>
              </a:ext>
            </a:extLst>
          </p:cNvPr>
          <p:cNvSpPr/>
          <p:nvPr userDrawn="1"/>
        </p:nvSpPr>
        <p:spPr>
          <a:xfrm>
            <a:off x="878529" y="1035902"/>
            <a:ext cx="10475271" cy="4765519"/>
          </a:xfrm>
          <a:prstGeom prst="rect">
            <a:avLst/>
          </a:prstGeom>
          <a:solidFill>
            <a:srgbClr val="061D37">
              <a:alpha val="87843"/>
            </a:srgbClr>
          </a:solidFill>
          <a:ln>
            <a:solidFill>
              <a:srgbClr val="4587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7FF144-A874-8D40-9673-63158A6E14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48313" y="2338891"/>
            <a:ext cx="8932127" cy="2355772"/>
          </a:xfrm>
        </p:spPr>
        <p:txBody>
          <a:bodyPr>
            <a:normAutofit/>
          </a:bodyPr>
          <a:lstStyle>
            <a:lvl1pPr algn="ctr">
              <a:defRPr sz="6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00514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69E64F-3518-6443-83D9-B05718EA04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03" y="0"/>
            <a:ext cx="12192000" cy="60854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C41454-5D83-B04E-81AF-9FD3FC939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5381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E0493E-BF3F-BB45-AA8B-B5CC0BCE52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CAAED3-6E58-C048-8DCC-F1DC236879DA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BD4975-D7DE-A14C-AC0B-CEBA1CDB77E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4F07147-0DCE-E846-A4DA-BDE4789366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FB257F-E78B-5143-9197-29A7753A1BD4}"/>
              </a:ext>
            </a:extLst>
          </p:cNvPr>
          <p:cNvSpPr/>
          <p:nvPr userDrawn="1"/>
        </p:nvSpPr>
        <p:spPr>
          <a:xfrm>
            <a:off x="-3" y="5598633"/>
            <a:ext cx="12195652" cy="125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69E64F-3518-6443-83D9-B05718EA04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985" y="1963"/>
            <a:ext cx="12198984" cy="68619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C41454-5D83-B04E-81AF-9FD3FC939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53810"/>
            <a:ext cx="10515600" cy="1325563"/>
          </a:xfrm>
        </p:spPr>
        <p:txBody>
          <a:bodyPr>
            <a:no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C7EFF5-A996-6F4F-B042-6AC5C9AD1E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EF5BCF3-54DD-114C-AC77-41AB67A43060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B16FCF6-BD1A-6543-BD0C-0C6F4345E562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44B58A-64BB-1A4E-81E8-E93017BCC39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4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A55C6F-E7F4-A34D-83D6-1B9F5F22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5EF4BE-40B8-144A-9D54-23B78E3A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874" y="1170432"/>
            <a:ext cx="10166126" cy="1211612"/>
          </a:xfrm>
        </p:spPr>
        <p:txBody>
          <a:bodyPr anchor="b"/>
          <a:lstStyle>
            <a:lvl1pPr algn="l"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F5BF-A748-DB47-BF3F-3ADB26A4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67F5AF-E0DF-6E43-A1D7-F5FEFFC73166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9A668-5308-374A-A0F0-7F1E52D0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107C0-9B05-8F45-903D-4644765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E71D35-3A4C-544C-8023-6D77DCD91F75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A09FAE3-492E-8945-991C-5D2A0F2415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A63CDE5-653C-2C48-B912-0A4C8B267902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84EC80B-C636-894A-8C22-73424FCA08C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586481-B74D-E246-A8E6-67A65FAC52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32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7E5361-F20C-5A49-A77E-5EC477F3C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59F883E-0FB0-C74A-9872-9131D81B78D9}"/>
              </a:ext>
            </a:extLst>
          </p:cNvPr>
          <p:cNvSpPr/>
          <p:nvPr userDrawn="1"/>
        </p:nvSpPr>
        <p:spPr>
          <a:xfrm>
            <a:off x="0" y="5598633"/>
            <a:ext cx="12192000" cy="125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A062A5-3298-E643-BC9D-765202BF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14040"/>
            <a:ext cx="105156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rgbClr val="193968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16920-52D1-3E46-95C0-7A90E9052ADC}"/>
              </a:ext>
            </a:extLst>
          </p:cNvPr>
          <p:cNvCxnSpPr>
            <a:cxnSpLocks/>
          </p:cNvCxnSpPr>
          <p:nvPr userDrawn="1"/>
        </p:nvCxnSpPr>
        <p:spPr>
          <a:xfrm>
            <a:off x="-53165" y="5598633"/>
            <a:ext cx="12290612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4BEF4D4-7E5F-3B46-8DBB-0554AC2C96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970" y="6004694"/>
            <a:ext cx="3964361" cy="523594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78E25D7-9AEF-0C40-A131-9FCCE2F2E87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2766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7E5361-F20C-5A49-A77E-5EC477F3C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062A5-3298-E643-BC9D-765202BF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14040"/>
            <a:ext cx="105156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rgbClr val="193968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A85BF3-4E7C-454B-B1C9-31E74A986E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7E46A3-6E66-5E42-8165-30B15BAF3D1B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78E25D7-9AEF-0C40-A131-9FCCE2F2E87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9F65A31-2876-1846-B2C3-B0FDF7C220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64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EF4BE-40B8-144A-9D54-23B78E3A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B13215-FDAA-154F-967B-CE23C334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F5BF-A748-DB47-BF3F-3ADB26A4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67F5AF-E0DF-6E43-A1D7-F5FEFFC73166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9A668-5308-374A-A0F0-7F1E52D0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107C0-9B05-8F45-903D-4644765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E71D35-3A4C-544C-8023-6D77DCD91F7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A55C6F-E7F4-A34D-83D6-1B9F5F22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215427-2CB9-7249-AAA0-192D17B2B574}"/>
              </a:ext>
            </a:extLst>
          </p:cNvPr>
          <p:cNvSpPr/>
          <p:nvPr userDrawn="1"/>
        </p:nvSpPr>
        <p:spPr>
          <a:xfrm>
            <a:off x="0" y="0"/>
            <a:ext cx="12191999" cy="939540"/>
          </a:xfrm>
          <a:prstGeom prst="rect">
            <a:avLst/>
          </a:prstGeom>
          <a:solidFill>
            <a:srgbClr val="071525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3799A77-F852-864D-8D2E-6A3FA2BF0990}"/>
              </a:ext>
            </a:extLst>
          </p:cNvPr>
          <p:cNvCxnSpPr>
            <a:cxnSpLocks/>
          </p:cNvCxnSpPr>
          <p:nvPr userDrawn="1"/>
        </p:nvCxnSpPr>
        <p:spPr>
          <a:xfrm>
            <a:off x="0" y="947513"/>
            <a:ext cx="12192000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8FF83749-0CA5-6F47-B5E6-0425376044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7840" y="268823"/>
            <a:ext cx="3973068" cy="53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1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36F84-A056-024D-8256-6D325175E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3BA5B2-AEAF-314E-8AAC-F702653A4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515DB-95E6-C443-858B-86A26AE7D1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84E01-FA1D-DF4D-8154-31A9A1861279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D10BC-EA5B-B342-BB67-E3B44DFF4D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EFDFB-58EC-8343-9988-C1A633F1A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EB62B-FDC5-F542-B36B-F4CCC4099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4" r:id="rId14"/>
    <p:sldLayoutId id="2147483665" r:id="rId15"/>
    <p:sldLayoutId id="2147483689" r:id="rId16"/>
    <p:sldLayoutId id="2147483667" r:id="rId17"/>
    <p:sldLayoutId id="2147483668" r:id="rId18"/>
    <p:sldLayoutId id="2147483669" r:id="rId19"/>
    <p:sldLayoutId id="2147483690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88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coe.nist.gov/automation-nist-cryptographic-module-validation-program" TargetMode="Externa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github.com/usnistgov/ACVP-Server/blob/master/gen-val/src/crypto/src/NIST.CVP.ACVTS.Libraries.Crypto/Kyber/Kyber.c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github.com/usnistgov/ACVP-Server/blob/master/gen-val/src/crypto/src/NIST.CVP.ACVTS.Libraries.Crypto/Kyber/Kyber.c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830B9-B61A-CB42-A92B-0F8A9FC78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39" y="1252919"/>
            <a:ext cx="10515600" cy="4937673"/>
          </a:xfrm>
        </p:spPr>
        <p:txBody>
          <a:bodyPr>
            <a:normAutofit/>
          </a:bodyPr>
          <a:lstStyle/>
          <a:p>
            <a:r>
              <a:rPr lang="en-US" dirty="0"/>
              <a:t>Next Steps</a:t>
            </a:r>
            <a:br>
              <a:rPr lang="en-US" dirty="0"/>
            </a:br>
            <a:br>
              <a:rPr lang="en-US" dirty="0"/>
            </a:br>
            <a:r>
              <a:rPr lang="en-US" sz="2800" dirty="0"/>
              <a:t>FMCP: NIST Workshop on Formal Methods in Certification Programs 2024</a:t>
            </a:r>
            <a:br>
              <a:rPr lang="en-US" sz="2800" dirty="0"/>
            </a:br>
            <a:r>
              <a:rPr lang="en-US" sz="2800" dirty="0"/>
              <a:t>7/25/2024</a:t>
            </a:r>
            <a:br>
              <a:rPr lang="en-US" sz="2800" dirty="0"/>
            </a:br>
            <a:r>
              <a:rPr lang="en-US" sz="2800" dirty="0"/>
              <a:t>Chris </a:t>
            </a:r>
            <a:r>
              <a:rPr lang="en-US" sz="2800" dirty="0" err="1"/>
              <a:t>Celi</a:t>
            </a:r>
            <a:r>
              <a:rPr lang="en-US" sz="2800" dirty="0"/>
              <a:t>, CAVP Program Manager, NIST</a:t>
            </a:r>
            <a:br>
              <a:rPr lang="en-US" sz="2800" dirty="0"/>
            </a:br>
            <a:r>
              <a:rPr lang="en-US" sz="2800" dirty="0" err="1"/>
              <a:t>christopher.celi@nist.gov</a:t>
            </a:r>
            <a:br>
              <a:rPr lang="en-US" sz="280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22918-81DA-E54D-9A7D-AEA5555739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31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Focus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BF20B1-1A47-F3BB-2621-4F8E74192708}"/>
              </a:ext>
            </a:extLst>
          </p:cNvPr>
          <p:cNvSpPr txBox="1"/>
          <p:nvPr/>
        </p:nvSpPr>
        <p:spPr>
          <a:xfrm>
            <a:off x="825244" y="1705796"/>
            <a:ext cx="3103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Algorithm Testing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E189A1-4875-3E03-FAF7-C1672A2CE7A3}"/>
              </a:ext>
            </a:extLst>
          </p:cNvPr>
          <p:cNvSpPr txBox="1"/>
          <p:nvPr/>
        </p:nvSpPr>
        <p:spPr>
          <a:xfrm>
            <a:off x="7222440" y="1824903"/>
            <a:ext cx="2742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Module Testing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DB8617-7A7D-BC40-E39C-52AC977562FE}"/>
              </a:ext>
            </a:extLst>
          </p:cNvPr>
          <p:cNvSpPr txBox="1"/>
          <p:nvPr/>
        </p:nvSpPr>
        <p:spPr>
          <a:xfrm>
            <a:off x="2761248" y="2919410"/>
            <a:ext cx="3643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Protocol Correctness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120FDA-075C-3D5A-7CEF-D9CFA5ECB4D8}"/>
              </a:ext>
            </a:extLst>
          </p:cNvPr>
          <p:cNvSpPr txBox="1"/>
          <p:nvPr/>
        </p:nvSpPr>
        <p:spPr>
          <a:xfrm>
            <a:off x="7608876" y="2919410"/>
            <a:ext cx="4353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FIPS 140-3 Requirements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9E4D2D-9753-7AD4-59DC-FA1F2400ED23}"/>
              </a:ext>
            </a:extLst>
          </p:cNvPr>
          <p:cNvSpPr txBox="1"/>
          <p:nvPr/>
        </p:nvSpPr>
        <p:spPr>
          <a:xfrm>
            <a:off x="8187191" y="4539453"/>
            <a:ext cx="3554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Source Code Review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FAC7EB-CAF3-8FB5-3706-29CAE2DF642D}"/>
              </a:ext>
            </a:extLst>
          </p:cNvPr>
          <p:cNvSpPr txBox="1"/>
          <p:nvPr/>
        </p:nvSpPr>
        <p:spPr>
          <a:xfrm>
            <a:off x="4068359" y="4293232"/>
            <a:ext cx="3003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Other Algorithm </a:t>
            </a:r>
          </a:p>
          <a:p>
            <a:pPr algn="ctr"/>
            <a:r>
              <a:rPr lang="en-US" sz="3200" dirty="0"/>
              <a:t>Requirements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FB8678-7625-087C-16E2-FC986CC6D659}"/>
              </a:ext>
            </a:extLst>
          </p:cNvPr>
          <p:cNvSpPr txBox="1"/>
          <p:nvPr/>
        </p:nvSpPr>
        <p:spPr>
          <a:xfrm>
            <a:off x="5566596" y="5926701"/>
            <a:ext cx="5114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Functional Test Requirements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970211-B608-E83A-7032-5E48EF30927C}"/>
              </a:ext>
            </a:extLst>
          </p:cNvPr>
          <p:cNvCxnSpPr/>
          <p:nvPr/>
        </p:nvCxnSpPr>
        <p:spPr>
          <a:xfrm flipH="1">
            <a:off x="6096000" y="2409678"/>
            <a:ext cx="1318352" cy="5486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B229FDD-18C0-EF73-03C5-66C8EDCF21A9}"/>
              </a:ext>
            </a:extLst>
          </p:cNvPr>
          <p:cNvCxnSpPr>
            <a:cxnSpLocks/>
          </p:cNvCxnSpPr>
          <p:nvPr/>
        </p:nvCxnSpPr>
        <p:spPr>
          <a:xfrm>
            <a:off x="8422838" y="2408292"/>
            <a:ext cx="677095" cy="51111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8652B3A-8C91-2582-7926-C167CE79B978}"/>
              </a:ext>
            </a:extLst>
          </p:cNvPr>
          <p:cNvCxnSpPr>
            <a:cxnSpLocks/>
          </p:cNvCxnSpPr>
          <p:nvPr/>
        </p:nvCxnSpPr>
        <p:spPr>
          <a:xfrm flipH="1">
            <a:off x="6755176" y="3575422"/>
            <a:ext cx="1838280" cy="7312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B3B56B2-0AF0-13D6-9247-0E957BE7C9F4}"/>
              </a:ext>
            </a:extLst>
          </p:cNvPr>
          <p:cNvCxnSpPr>
            <a:cxnSpLocks/>
          </p:cNvCxnSpPr>
          <p:nvPr/>
        </p:nvCxnSpPr>
        <p:spPr>
          <a:xfrm>
            <a:off x="10123751" y="3575422"/>
            <a:ext cx="0" cy="9640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ACCDDFB-C4C3-CFBB-C9DB-B95C5E43B463}"/>
              </a:ext>
            </a:extLst>
          </p:cNvPr>
          <p:cNvCxnSpPr>
            <a:cxnSpLocks/>
          </p:cNvCxnSpPr>
          <p:nvPr/>
        </p:nvCxnSpPr>
        <p:spPr>
          <a:xfrm flipH="1">
            <a:off x="6863508" y="3536514"/>
            <a:ext cx="2291963" cy="239018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636E50F-D37D-2675-DAA9-7A9578945CFF}"/>
              </a:ext>
            </a:extLst>
          </p:cNvPr>
          <p:cNvCxnSpPr>
            <a:cxnSpLocks/>
          </p:cNvCxnSpPr>
          <p:nvPr/>
        </p:nvCxnSpPr>
        <p:spPr>
          <a:xfrm>
            <a:off x="1737922" y="2292927"/>
            <a:ext cx="2042666" cy="2356191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746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Testing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5081" y="1314818"/>
            <a:ext cx="108218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How do we be proactive in providing security assurances?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How can we receive better assurances through black-box testing?</a:t>
            </a:r>
            <a:br>
              <a:rPr lang="en-US" sz="2800" dirty="0"/>
            </a:b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Compare implementations to </a:t>
            </a:r>
            <a:r>
              <a:rPr lang="en-US" sz="2800" i="1" dirty="0"/>
              <a:t>proven</a:t>
            </a:r>
            <a:r>
              <a:rPr lang="en-US" sz="2800" dirty="0"/>
              <a:t> reference implementations? 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Black-box testing may not be the only path forward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156246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Testing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5081" y="1314818"/>
            <a:ext cx="108218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AES-XTS uses combined AES keys, Key1 and Key2 with the requirement Key1 != Key2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Can this property be included in a formal specification of the algorithm? 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Does type safety (no floating points!) belong in algorithm validation?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What would it look like to provide a proof of correctness to the CAVP instead of (or in addition to) test vectors?</a:t>
            </a:r>
          </a:p>
        </p:txBody>
      </p:sp>
    </p:spTree>
    <p:extLst>
      <p:ext uri="{BB962C8B-B14F-4D97-AF65-F5344CB8AC3E}">
        <p14:creationId xmlns:p14="http://schemas.microsoft.com/office/powerpoint/2010/main" val="1639272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Focus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BF20B1-1A47-F3BB-2621-4F8E74192708}"/>
              </a:ext>
            </a:extLst>
          </p:cNvPr>
          <p:cNvSpPr txBox="1"/>
          <p:nvPr/>
        </p:nvSpPr>
        <p:spPr>
          <a:xfrm>
            <a:off x="825244" y="1705796"/>
            <a:ext cx="3103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Algorithm Testing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E189A1-4875-3E03-FAF7-C1672A2CE7A3}"/>
              </a:ext>
            </a:extLst>
          </p:cNvPr>
          <p:cNvSpPr txBox="1"/>
          <p:nvPr/>
        </p:nvSpPr>
        <p:spPr>
          <a:xfrm>
            <a:off x="7222440" y="1824903"/>
            <a:ext cx="2742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Module Testing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DB8617-7A7D-BC40-E39C-52AC977562FE}"/>
              </a:ext>
            </a:extLst>
          </p:cNvPr>
          <p:cNvSpPr txBox="1"/>
          <p:nvPr/>
        </p:nvSpPr>
        <p:spPr>
          <a:xfrm>
            <a:off x="2761248" y="2919410"/>
            <a:ext cx="3643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Protocol Correctness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120FDA-075C-3D5A-7CEF-D9CFA5ECB4D8}"/>
              </a:ext>
            </a:extLst>
          </p:cNvPr>
          <p:cNvSpPr txBox="1"/>
          <p:nvPr/>
        </p:nvSpPr>
        <p:spPr>
          <a:xfrm>
            <a:off x="7608876" y="2919410"/>
            <a:ext cx="4353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FIPS 140-3 Requirements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9E4D2D-9753-7AD4-59DC-FA1F2400ED23}"/>
              </a:ext>
            </a:extLst>
          </p:cNvPr>
          <p:cNvSpPr txBox="1"/>
          <p:nvPr/>
        </p:nvSpPr>
        <p:spPr>
          <a:xfrm>
            <a:off x="8187191" y="4539453"/>
            <a:ext cx="3554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Source Code Review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FAC7EB-CAF3-8FB5-3706-29CAE2DF642D}"/>
              </a:ext>
            </a:extLst>
          </p:cNvPr>
          <p:cNvSpPr txBox="1"/>
          <p:nvPr/>
        </p:nvSpPr>
        <p:spPr>
          <a:xfrm>
            <a:off x="4068359" y="4293232"/>
            <a:ext cx="3003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Other Algorithm </a:t>
            </a:r>
          </a:p>
          <a:p>
            <a:pPr algn="ctr"/>
            <a:r>
              <a:rPr lang="en-US" sz="3200" dirty="0"/>
              <a:t>Requirements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FB8678-7625-087C-16E2-FC986CC6D659}"/>
              </a:ext>
            </a:extLst>
          </p:cNvPr>
          <p:cNvSpPr txBox="1"/>
          <p:nvPr/>
        </p:nvSpPr>
        <p:spPr>
          <a:xfrm>
            <a:off x="5566596" y="5926701"/>
            <a:ext cx="5114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Functional Test Requirements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970211-B608-E83A-7032-5E48EF30927C}"/>
              </a:ext>
            </a:extLst>
          </p:cNvPr>
          <p:cNvCxnSpPr/>
          <p:nvPr/>
        </p:nvCxnSpPr>
        <p:spPr>
          <a:xfrm flipH="1">
            <a:off x="6096000" y="2409678"/>
            <a:ext cx="1318352" cy="5486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B229FDD-18C0-EF73-03C5-66C8EDCF21A9}"/>
              </a:ext>
            </a:extLst>
          </p:cNvPr>
          <p:cNvCxnSpPr>
            <a:cxnSpLocks/>
          </p:cNvCxnSpPr>
          <p:nvPr/>
        </p:nvCxnSpPr>
        <p:spPr>
          <a:xfrm>
            <a:off x="8422838" y="2408292"/>
            <a:ext cx="677095" cy="51111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8652B3A-8C91-2582-7926-C167CE79B978}"/>
              </a:ext>
            </a:extLst>
          </p:cNvPr>
          <p:cNvCxnSpPr>
            <a:cxnSpLocks/>
          </p:cNvCxnSpPr>
          <p:nvPr/>
        </p:nvCxnSpPr>
        <p:spPr>
          <a:xfrm flipH="1">
            <a:off x="6755176" y="3575422"/>
            <a:ext cx="1838280" cy="7312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B3B56B2-0AF0-13D6-9247-0E957BE7C9F4}"/>
              </a:ext>
            </a:extLst>
          </p:cNvPr>
          <p:cNvCxnSpPr>
            <a:cxnSpLocks/>
          </p:cNvCxnSpPr>
          <p:nvPr/>
        </p:nvCxnSpPr>
        <p:spPr>
          <a:xfrm>
            <a:off x="10123751" y="3575422"/>
            <a:ext cx="0" cy="9640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ACCDDFB-C4C3-CFBB-C9DB-B95C5E43B463}"/>
              </a:ext>
            </a:extLst>
          </p:cNvPr>
          <p:cNvCxnSpPr>
            <a:cxnSpLocks/>
          </p:cNvCxnSpPr>
          <p:nvPr/>
        </p:nvCxnSpPr>
        <p:spPr>
          <a:xfrm flipH="1">
            <a:off x="6863508" y="3536514"/>
            <a:ext cx="2291963" cy="239018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478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Testing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5081" y="1314818"/>
            <a:ext cx="108218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200+ modules validated since the beginning of 2023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120+ different companies received a validation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Many large companies will consistently develop modules for validation, but not every vendor has the same resources</a:t>
            </a:r>
          </a:p>
        </p:txBody>
      </p:sp>
    </p:spTree>
    <p:extLst>
      <p:ext uri="{BB962C8B-B14F-4D97-AF65-F5344CB8AC3E}">
        <p14:creationId xmlns:p14="http://schemas.microsoft.com/office/powerpoint/2010/main" val="3435378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5081" y="1314818"/>
            <a:ext cx="1082183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Existing work is close on algorithm validations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Interested in pursuing this further…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Public working group through the </a:t>
            </a:r>
            <a:r>
              <a:rPr lang="en-US" sz="2800" dirty="0" err="1"/>
              <a:t>NCCoE</a:t>
            </a:r>
            <a:r>
              <a:rPr lang="en-US" sz="2800" dirty="0"/>
              <a:t>? </a:t>
            </a:r>
            <a:br>
              <a:rPr lang="en-US" sz="2800" dirty="0"/>
            </a:b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Small collaboration to try a sample validation? </a:t>
            </a:r>
          </a:p>
        </p:txBody>
      </p:sp>
    </p:spTree>
    <p:extLst>
      <p:ext uri="{BB962C8B-B14F-4D97-AF65-F5344CB8AC3E}">
        <p14:creationId xmlns:p14="http://schemas.microsoft.com/office/powerpoint/2010/main" val="3652990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5081" y="1314818"/>
            <a:ext cx="1082183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CMVP is working on making test reports consistent and machine-readable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Involves defining objective test methods for certain requirements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Formal methods, and/or machine-repeatable tests fit well within this scheme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Allows for potentially automatic revalidation by re-running existing tests</a:t>
            </a:r>
            <a:br>
              <a:rPr lang="en-US" sz="2800" dirty="0"/>
            </a:br>
            <a:r>
              <a:rPr lang="en-US" sz="2800" dirty="0">
                <a:hlinkClick r:id="rId2"/>
              </a:rPr>
              <a:t>https://www.nccoe.nist.gov/automation-nist-cryptographic-module-validation-program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7042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5081" y="1314818"/>
            <a:ext cx="108218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Can we formally specify requirements in FIPS 140-3?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Try out individual requirements and build up from there?</a:t>
            </a:r>
          </a:p>
        </p:txBody>
      </p:sp>
    </p:spTree>
    <p:extLst>
      <p:ext uri="{BB962C8B-B14F-4D97-AF65-F5344CB8AC3E}">
        <p14:creationId xmlns:p14="http://schemas.microsoft.com/office/powerpoint/2010/main" val="3128365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Following 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5081" y="1314818"/>
            <a:ext cx="108218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Mailing lists or forums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Keep the conversations going</a:t>
            </a:r>
          </a:p>
        </p:txBody>
      </p:sp>
    </p:spTree>
    <p:extLst>
      <p:ext uri="{BB962C8B-B14F-4D97-AF65-F5344CB8AC3E}">
        <p14:creationId xmlns:p14="http://schemas.microsoft.com/office/powerpoint/2010/main" val="1846753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38F58-9D32-1614-67D5-A7EA712A081A}"/>
              </a:ext>
            </a:extLst>
          </p:cNvPr>
          <p:cNvSpPr txBox="1"/>
          <p:nvPr/>
        </p:nvSpPr>
        <p:spPr>
          <a:xfrm>
            <a:off x="685081" y="1314818"/>
            <a:ext cx="108218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Formal methods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“Mathematically rigorous specifications, analysis, or verification of software or hardware systems”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45570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38F58-9D32-1614-67D5-A7EA712A081A}"/>
              </a:ext>
            </a:extLst>
          </p:cNvPr>
          <p:cNvSpPr txBox="1"/>
          <p:nvPr/>
        </p:nvSpPr>
        <p:spPr>
          <a:xfrm>
            <a:off x="685081" y="1314818"/>
            <a:ext cx="108218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Type safety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Ensures code is used as expected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Comes from choice of language, or from proving the property externally</a:t>
            </a:r>
            <a:br>
              <a:rPr lang="en-US" sz="2800" dirty="0"/>
            </a:br>
            <a:endParaRPr lang="en-US" sz="2800" dirty="0"/>
          </a:p>
          <a:p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36146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38F58-9D32-1614-67D5-A7EA712A081A}"/>
              </a:ext>
            </a:extLst>
          </p:cNvPr>
          <p:cNvSpPr txBox="1"/>
          <p:nvPr/>
        </p:nvSpPr>
        <p:spPr>
          <a:xfrm>
            <a:off x="685081" y="1314818"/>
            <a:ext cx="108218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Memory safety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Ensures data is only accessed as intended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Comes from choice of language, or from proving the property externally</a:t>
            </a:r>
            <a:br>
              <a:rPr lang="en-US" sz="2800" dirty="0"/>
            </a:br>
            <a:endParaRPr lang="en-US" sz="2800" dirty="0"/>
          </a:p>
          <a:p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88347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B38F58-9D32-1614-67D5-A7EA712A081A}"/>
              </a:ext>
            </a:extLst>
          </p:cNvPr>
          <p:cNvSpPr txBox="1"/>
          <p:nvPr/>
        </p:nvSpPr>
        <p:spPr>
          <a:xfrm>
            <a:off x="685081" y="1314818"/>
            <a:ext cx="108218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Specifications are complicated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NIST provides pseudocode for algorithms and text requirements for modules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What is the most useful way to describe correctness?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Pseudocode for developers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Compile-able implementations for verifiers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Mathematical descriptions for provers</a:t>
            </a:r>
          </a:p>
        </p:txBody>
      </p:sp>
    </p:spTree>
    <p:extLst>
      <p:ext uri="{BB962C8B-B14F-4D97-AF65-F5344CB8AC3E}">
        <p14:creationId xmlns:p14="http://schemas.microsoft.com/office/powerpoint/2010/main" val="1713838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BE9D32-2270-6AA9-FC80-E13D767FC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395" y="1490521"/>
            <a:ext cx="7772400" cy="50148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4D4207-8D7A-5BF5-373C-662938F779E5}"/>
              </a:ext>
            </a:extLst>
          </p:cNvPr>
          <p:cNvSpPr txBox="1"/>
          <p:nvPr/>
        </p:nvSpPr>
        <p:spPr>
          <a:xfrm>
            <a:off x="10025349" y="3723701"/>
            <a:ext cx="181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FIPS 203 Draft</a:t>
            </a:r>
          </a:p>
        </p:txBody>
      </p:sp>
    </p:spTree>
    <p:extLst>
      <p:ext uri="{BB962C8B-B14F-4D97-AF65-F5344CB8AC3E}">
        <p14:creationId xmlns:p14="http://schemas.microsoft.com/office/powerpoint/2010/main" val="2188135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F45F24-1887-73BD-1593-9131284AF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230" y="1249265"/>
            <a:ext cx="6300730" cy="54973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7954EC-FEAF-96DA-6A22-B69E7A2ABAC7}"/>
              </a:ext>
            </a:extLst>
          </p:cNvPr>
          <p:cNvSpPr txBox="1"/>
          <p:nvPr/>
        </p:nvSpPr>
        <p:spPr>
          <a:xfrm>
            <a:off x="9510770" y="5056743"/>
            <a:ext cx="2555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4"/>
              </a:rPr>
              <a:t>https://github.com/usnistgov/ACVP-Server/blob/master/gen-val/src/crypto/src/NIST.CVP.ACVTS.Libraries.Crypto/Kyber/Kyber.cs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43607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F45F24-1887-73BD-1593-9131284AF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230" y="1249265"/>
            <a:ext cx="6300730" cy="54973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7954EC-FEAF-96DA-6A22-B69E7A2ABAC7}"/>
              </a:ext>
            </a:extLst>
          </p:cNvPr>
          <p:cNvSpPr txBox="1"/>
          <p:nvPr/>
        </p:nvSpPr>
        <p:spPr>
          <a:xfrm>
            <a:off x="9510770" y="5056743"/>
            <a:ext cx="2555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4"/>
              </a:rPr>
              <a:t>https://github.com/usnistgov/ACVP-Server/blob/master/gen-val/src/crypto/src/NIST.CVP.ACVTS.Libraries.Crypto/Kyber/Kyber.cs</a:t>
            </a:r>
            <a:r>
              <a:rPr lang="en-US" sz="1200" dirty="0"/>
              <a:t> </a:t>
            </a:r>
          </a:p>
        </p:txBody>
      </p:sp>
      <p:sp>
        <p:nvSpPr>
          <p:cNvPr id="5" name="Frame 4">
            <a:extLst>
              <a:ext uri="{FF2B5EF4-FFF2-40B4-BE49-F238E27FC236}">
                <a16:creationId xmlns:a16="http://schemas.microsoft.com/office/drawing/2014/main" id="{3E931D26-40A5-7B64-E0AE-E4A7188F10F9}"/>
              </a:ext>
            </a:extLst>
          </p:cNvPr>
          <p:cNvSpPr/>
          <p:nvPr/>
        </p:nvSpPr>
        <p:spPr>
          <a:xfrm>
            <a:off x="3955055" y="4384713"/>
            <a:ext cx="4924540" cy="804232"/>
          </a:xfrm>
          <a:prstGeom prst="fram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12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Focus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BF20B1-1A47-F3BB-2621-4F8E74192708}"/>
              </a:ext>
            </a:extLst>
          </p:cNvPr>
          <p:cNvSpPr txBox="1"/>
          <p:nvPr/>
        </p:nvSpPr>
        <p:spPr>
          <a:xfrm>
            <a:off x="825244" y="1705796"/>
            <a:ext cx="31030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Algorithm Testing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E189A1-4875-3E03-FAF7-C1672A2CE7A3}"/>
              </a:ext>
            </a:extLst>
          </p:cNvPr>
          <p:cNvSpPr txBox="1"/>
          <p:nvPr/>
        </p:nvSpPr>
        <p:spPr>
          <a:xfrm>
            <a:off x="7222440" y="1824903"/>
            <a:ext cx="27420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Module Testing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DB8617-7A7D-BC40-E39C-52AC977562FE}"/>
              </a:ext>
            </a:extLst>
          </p:cNvPr>
          <p:cNvSpPr txBox="1"/>
          <p:nvPr/>
        </p:nvSpPr>
        <p:spPr>
          <a:xfrm>
            <a:off x="2761248" y="2919410"/>
            <a:ext cx="3643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Protocol Correctness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120FDA-075C-3D5A-7CEF-D9CFA5ECB4D8}"/>
              </a:ext>
            </a:extLst>
          </p:cNvPr>
          <p:cNvSpPr txBox="1"/>
          <p:nvPr/>
        </p:nvSpPr>
        <p:spPr>
          <a:xfrm>
            <a:off x="7608876" y="2919410"/>
            <a:ext cx="4353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FIPS 140-3 Requirements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9E4D2D-9753-7AD4-59DC-FA1F2400ED23}"/>
              </a:ext>
            </a:extLst>
          </p:cNvPr>
          <p:cNvSpPr txBox="1"/>
          <p:nvPr/>
        </p:nvSpPr>
        <p:spPr>
          <a:xfrm>
            <a:off x="8187191" y="4539453"/>
            <a:ext cx="3554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Source Code Review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FAC7EB-CAF3-8FB5-3706-29CAE2DF642D}"/>
              </a:ext>
            </a:extLst>
          </p:cNvPr>
          <p:cNvSpPr txBox="1"/>
          <p:nvPr/>
        </p:nvSpPr>
        <p:spPr>
          <a:xfrm>
            <a:off x="4068359" y="4293232"/>
            <a:ext cx="30031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Other Algorithm </a:t>
            </a:r>
          </a:p>
          <a:p>
            <a:pPr algn="ctr"/>
            <a:r>
              <a:rPr lang="en-US" sz="3200" dirty="0"/>
              <a:t>Requirements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FB8678-7625-087C-16E2-FC986CC6D659}"/>
              </a:ext>
            </a:extLst>
          </p:cNvPr>
          <p:cNvSpPr txBox="1"/>
          <p:nvPr/>
        </p:nvSpPr>
        <p:spPr>
          <a:xfrm>
            <a:off x="5566596" y="5926701"/>
            <a:ext cx="51140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Functional Test Requirements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970211-B608-E83A-7032-5E48EF30927C}"/>
              </a:ext>
            </a:extLst>
          </p:cNvPr>
          <p:cNvCxnSpPr/>
          <p:nvPr/>
        </p:nvCxnSpPr>
        <p:spPr>
          <a:xfrm flipH="1">
            <a:off x="6096000" y="2409678"/>
            <a:ext cx="1318352" cy="54864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B229FDD-18C0-EF73-03C5-66C8EDCF21A9}"/>
              </a:ext>
            </a:extLst>
          </p:cNvPr>
          <p:cNvCxnSpPr>
            <a:cxnSpLocks/>
          </p:cNvCxnSpPr>
          <p:nvPr/>
        </p:nvCxnSpPr>
        <p:spPr>
          <a:xfrm>
            <a:off x="8422838" y="2408292"/>
            <a:ext cx="677095" cy="51111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8652B3A-8C91-2582-7926-C167CE79B978}"/>
              </a:ext>
            </a:extLst>
          </p:cNvPr>
          <p:cNvCxnSpPr>
            <a:cxnSpLocks/>
          </p:cNvCxnSpPr>
          <p:nvPr/>
        </p:nvCxnSpPr>
        <p:spPr>
          <a:xfrm flipH="1">
            <a:off x="6755176" y="3575422"/>
            <a:ext cx="1838280" cy="7312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B3B56B2-0AF0-13D6-9247-0E957BE7C9F4}"/>
              </a:ext>
            </a:extLst>
          </p:cNvPr>
          <p:cNvCxnSpPr>
            <a:cxnSpLocks/>
          </p:cNvCxnSpPr>
          <p:nvPr/>
        </p:nvCxnSpPr>
        <p:spPr>
          <a:xfrm>
            <a:off x="10123751" y="3575422"/>
            <a:ext cx="0" cy="96403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ACCDDFB-C4C3-CFBB-C9DB-B95C5E43B463}"/>
              </a:ext>
            </a:extLst>
          </p:cNvPr>
          <p:cNvCxnSpPr>
            <a:cxnSpLocks/>
          </p:cNvCxnSpPr>
          <p:nvPr/>
        </p:nvCxnSpPr>
        <p:spPr>
          <a:xfrm flipH="1">
            <a:off x="6863508" y="3536514"/>
            <a:ext cx="2291963" cy="239018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818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6AB4D39ED4984E96DBC29961882BA9" ma:contentTypeVersion="4" ma:contentTypeDescription="Create a new document." ma:contentTypeScope="" ma:versionID="8807149e754f2e72509776b3696fadb2">
  <xsd:schema xmlns:xsd="http://www.w3.org/2001/XMLSchema" xmlns:xs="http://www.w3.org/2001/XMLSchema" xmlns:p="http://schemas.microsoft.com/office/2006/metadata/properties" xmlns:ns2="4ef76e00-edd8-4be8-8d97-9e96c4a18dbc" targetNamespace="http://schemas.microsoft.com/office/2006/metadata/properties" ma:root="true" ma:fieldsID="f42f671925e4737c7c52a703cf0e5609" ns2:_="">
    <xsd:import namespace="4ef76e00-edd8-4be8-8d97-9e96c4a18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76e00-edd8-4be8-8d97-9e96c4a18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E1C947C-789C-4371-9231-22ABED39878B}"/>
</file>

<file path=customXml/itemProps2.xml><?xml version="1.0" encoding="utf-8"?>
<ds:datastoreItem xmlns:ds="http://schemas.openxmlformats.org/officeDocument/2006/customXml" ds:itemID="{984E32A3-5E03-417A-9B6F-7C076B92CD7F}"/>
</file>

<file path=customXml/itemProps3.xml><?xml version="1.0" encoding="utf-8"?>
<ds:datastoreItem xmlns:ds="http://schemas.openxmlformats.org/officeDocument/2006/customXml" ds:itemID="{1466B028-BF8D-4C73-ADC9-ECB827D86956}"/>
</file>

<file path=docProps/app.xml><?xml version="1.0" encoding="utf-8"?>
<Properties xmlns="http://schemas.openxmlformats.org/officeDocument/2006/extended-properties" xmlns:vt="http://schemas.openxmlformats.org/officeDocument/2006/docPropsVTypes">
  <TotalTime>41610</TotalTime>
  <Words>593</Words>
  <Application>Microsoft Macintosh PowerPoint</Application>
  <PresentationFormat>Widescreen</PresentationFormat>
  <Paragraphs>95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Wingdings</vt:lpstr>
      <vt:lpstr>Office Theme</vt:lpstr>
      <vt:lpstr>Next Steps  FMCP: NIST Workshop on Formal Methods in Certification Programs 2024 7/25/2024 Chris Celi, CAVP Program Manager, NIST christopher.celi@nist.gov </vt:lpstr>
      <vt:lpstr>Recap</vt:lpstr>
      <vt:lpstr>Recap</vt:lpstr>
      <vt:lpstr>Recap</vt:lpstr>
      <vt:lpstr>Recap</vt:lpstr>
      <vt:lpstr>Recap</vt:lpstr>
      <vt:lpstr>Recap</vt:lpstr>
      <vt:lpstr>Recap</vt:lpstr>
      <vt:lpstr>Areas of Focus</vt:lpstr>
      <vt:lpstr>Areas of Focus</vt:lpstr>
      <vt:lpstr>Algorithm Testing</vt:lpstr>
      <vt:lpstr>Algorithm Testing</vt:lpstr>
      <vt:lpstr>Areas of Focus</vt:lpstr>
      <vt:lpstr>Module Testing</vt:lpstr>
      <vt:lpstr>Action</vt:lpstr>
      <vt:lpstr>Action</vt:lpstr>
      <vt:lpstr>Action</vt:lpstr>
      <vt:lpstr>Following 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Hanacek, Natasha C. (Fed)</dc:creator>
  <cp:lastModifiedBy>Celi, Christopher T. (Fed)</cp:lastModifiedBy>
  <cp:revision>32</cp:revision>
  <dcterms:created xsi:type="dcterms:W3CDTF">2018-11-08T15:06:59Z</dcterms:created>
  <dcterms:modified xsi:type="dcterms:W3CDTF">2024-07-25T16:56:37Z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0x010100996AB4D39ED4984E96DBC29961882BA9</vt:lpwstr>
  </property>
</Properties>
</file>